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51"/>
  </p:notesMasterIdLst>
  <p:handoutMasterIdLst>
    <p:handoutMasterId r:id="rId52"/>
  </p:handoutMasterIdLst>
  <p:sldIdLst>
    <p:sldId id="256" r:id="rId5"/>
    <p:sldId id="711" r:id="rId6"/>
    <p:sldId id="712" r:id="rId7"/>
    <p:sldId id="715" r:id="rId8"/>
    <p:sldId id="716" r:id="rId9"/>
    <p:sldId id="773" r:id="rId10"/>
    <p:sldId id="767" r:id="rId11"/>
    <p:sldId id="766" r:id="rId12"/>
    <p:sldId id="774" r:id="rId13"/>
    <p:sldId id="775" r:id="rId14"/>
    <p:sldId id="768" r:id="rId15"/>
    <p:sldId id="776" r:id="rId16"/>
    <p:sldId id="777" r:id="rId17"/>
    <p:sldId id="778" r:id="rId18"/>
    <p:sldId id="779" r:id="rId19"/>
    <p:sldId id="769" r:id="rId20"/>
    <p:sldId id="780" r:id="rId21"/>
    <p:sldId id="781" r:id="rId22"/>
    <p:sldId id="782" r:id="rId23"/>
    <p:sldId id="784" r:id="rId24"/>
    <p:sldId id="783" r:id="rId25"/>
    <p:sldId id="785" r:id="rId26"/>
    <p:sldId id="786" r:id="rId27"/>
    <p:sldId id="770" r:id="rId28"/>
    <p:sldId id="787" r:id="rId29"/>
    <p:sldId id="788" r:id="rId30"/>
    <p:sldId id="771" r:id="rId31"/>
    <p:sldId id="789" r:id="rId32"/>
    <p:sldId id="772" r:id="rId33"/>
    <p:sldId id="790" r:id="rId34"/>
    <p:sldId id="792" r:id="rId35"/>
    <p:sldId id="793" r:id="rId36"/>
    <p:sldId id="794" r:id="rId37"/>
    <p:sldId id="795" r:id="rId38"/>
    <p:sldId id="796" r:id="rId39"/>
    <p:sldId id="797" r:id="rId40"/>
    <p:sldId id="798" r:id="rId41"/>
    <p:sldId id="799" r:id="rId42"/>
    <p:sldId id="800" r:id="rId43"/>
    <p:sldId id="801" r:id="rId44"/>
    <p:sldId id="802" r:id="rId45"/>
    <p:sldId id="803" r:id="rId46"/>
    <p:sldId id="804" r:id="rId47"/>
    <p:sldId id="805" r:id="rId48"/>
    <p:sldId id="806" r:id="rId49"/>
    <p:sldId id="807" r:id="rId50"/>
  </p:sldIdLst>
  <p:sldSz cx="9144000" cy="6858000" type="screen4x3"/>
  <p:notesSz cx="9928225" cy="6797675"/>
  <p:custDataLst>
    <p:tags r:id="rId53"/>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24" autoAdjust="0"/>
    <p:restoredTop sz="94646" autoAdjust="0"/>
  </p:normalViewPr>
  <p:slideViewPr>
    <p:cSldViewPr>
      <p:cViewPr varScale="1">
        <p:scale>
          <a:sx n="56" d="100"/>
          <a:sy n="56" d="100"/>
        </p:scale>
        <p:origin x="72" y="46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gs" Target="tags/tag1.xml"/><Relationship Id="rId58" Type="http://schemas.openxmlformats.org/officeDocument/2006/relationships/tableStyles" Target="tableStyle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10/07/2017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7/10/2017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1272115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3457512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254646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370365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0000233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8829492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4939283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18917146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25332820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3548446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15057722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34771762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1599323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14090157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14239228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32858528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33253670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42530012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33276134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3387124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40752640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8648659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39</a:t>
            </a:fld>
            <a:endParaRPr lang="en-GB" dirty="0"/>
          </a:p>
        </p:txBody>
      </p:sp>
    </p:spTree>
    <p:extLst>
      <p:ext uri="{BB962C8B-B14F-4D97-AF65-F5344CB8AC3E}">
        <p14:creationId xmlns:p14="http://schemas.microsoft.com/office/powerpoint/2010/main" val="31461196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40</a:t>
            </a:fld>
            <a:endParaRPr lang="en-GB" dirty="0"/>
          </a:p>
        </p:txBody>
      </p:sp>
    </p:spTree>
    <p:extLst>
      <p:ext uri="{BB962C8B-B14F-4D97-AF65-F5344CB8AC3E}">
        <p14:creationId xmlns:p14="http://schemas.microsoft.com/office/powerpoint/2010/main" val="40905513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41</a:t>
            </a:fld>
            <a:endParaRPr lang="en-GB" dirty="0"/>
          </a:p>
        </p:txBody>
      </p:sp>
    </p:spTree>
    <p:extLst>
      <p:ext uri="{BB962C8B-B14F-4D97-AF65-F5344CB8AC3E}">
        <p14:creationId xmlns:p14="http://schemas.microsoft.com/office/powerpoint/2010/main" val="5864324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42</a:t>
            </a:fld>
            <a:endParaRPr lang="en-GB" dirty="0"/>
          </a:p>
        </p:txBody>
      </p:sp>
    </p:spTree>
    <p:extLst>
      <p:ext uri="{BB962C8B-B14F-4D97-AF65-F5344CB8AC3E}">
        <p14:creationId xmlns:p14="http://schemas.microsoft.com/office/powerpoint/2010/main" val="7689781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43</a:t>
            </a:fld>
            <a:endParaRPr lang="en-GB" dirty="0"/>
          </a:p>
        </p:txBody>
      </p:sp>
    </p:spTree>
    <p:extLst>
      <p:ext uri="{BB962C8B-B14F-4D97-AF65-F5344CB8AC3E}">
        <p14:creationId xmlns:p14="http://schemas.microsoft.com/office/powerpoint/2010/main" val="200061258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44</a:t>
            </a:fld>
            <a:endParaRPr lang="en-GB" dirty="0"/>
          </a:p>
        </p:txBody>
      </p:sp>
    </p:spTree>
    <p:extLst>
      <p:ext uri="{BB962C8B-B14F-4D97-AF65-F5344CB8AC3E}">
        <p14:creationId xmlns:p14="http://schemas.microsoft.com/office/powerpoint/2010/main" val="10110678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45</a:t>
            </a:fld>
            <a:endParaRPr lang="en-GB" dirty="0"/>
          </a:p>
        </p:txBody>
      </p:sp>
    </p:spTree>
    <p:extLst>
      <p:ext uri="{BB962C8B-B14F-4D97-AF65-F5344CB8AC3E}">
        <p14:creationId xmlns:p14="http://schemas.microsoft.com/office/powerpoint/2010/main" val="235721833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46</a:t>
            </a:fld>
            <a:endParaRPr lang="en-GB" dirty="0"/>
          </a:p>
        </p:txBody>
      </p:sp>
    </p:spTree>
    <p:extLst>
      <p:ext uri="{BB962C8B-B14F-4D97-AF65-F5344CB8AC3E}">
        <p14:creationId xmlns:p14="http://schemas.microsoft.com/office/powerpoint/2010/main" val="3077647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853415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539625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41254521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29.xml"/><Relationship Id="rId3" Type="http://schemas.openxmlformats.org/officeDocument/2006/relationships/slide" Target="../slides/slide8.xml"/><Relationship Id="rId7" Type="http://schemas.openxmlformats.org/officeDocument/2006/relationships/slide" Target="../slides/slide27.xml"/><Relationship Id="rId2" Type="http://schemas.openxmlformats.org/officeDocument/2006/relationships/slide" Target="../slides/slide31.xml"/><Relationship Id="rId1" Type="http://schemas.openxmlformats.org/officeDocument/2006/relationships/slideMaster" Target="../slideMasters/slideMaster1.xml"/><Relationship Id="rId6" Type="http://schemas.openxmlformats.org/officeDocument/2006/relationships/slide" Target="../slides/slide24.xml"/><Relationship Id="rId5" Type="http://schemas.openxmlformats.org/officeDocument/2006/relationships/slide" Target="../slides/slide16.xml"/><Relationship Id="rId4" Type="http://schemas.openxmlformats.org/officeDocument/2006/relationships/slide" Target="../slides/slide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668344" y="620688"/>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Exam Questions</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00616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1.1 –</a:t>
            </a:r>
            <a:r>
              <a:rPr lang="en-GB" sz="1100" b="1" baseline="0"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TOS Decisions</a:t>
            </a:r>
            <a:endParaRPr lang="en-GB" sz="11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1274527" y="620688"/>
            <a:ext cx="132266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1.2 – Criteria Differences</a:t>
            </a:r>
            <a:endParaRPr lang="en-GB" sz="11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2648082" y="620688"/>
            <a:ext cx="118587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1.3 – Information Sources</a:t>
            </a:r>
            <a:endParaRPr lang="en-GB" sz="11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3871195" y="620688"/>
            <a:ext cx="106731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1.4 – Judging Validity</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rId7" action="ppaction://hlinksldjump"/>
          </p:cNvPr>
          <p:cNvSpPr/>
          <p:nvPr userDrawn="1"/>
        </p:nvSpPr>
        <p:spPr>
          <a:xfrm>
            <a:off x="4975750" y="620688"/>
            <a:ext cx="126302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1.5 – Communication</a:t>
            </a:r>
            <a:endParaRPr lang="en-GB" sz="1100" b="1" dirty="0">
              <a:latin typeface="Arial" panose="020B0604020202020204" pitchFamily="34" charset="0"/>
              <a:cs typeface="Arial" panose="020B0604020202020204" pitchFamily="34" charset="0"/>
            </a:endParaRPr>
          </a:p>
        </p:txBody>
      </p:sp>
      <p:sp>
        <p:nvSpPr>
          <p:cNvPr id="13" name="Round Same Side Corner Rectangle 12">
            <a:hlinkClick r:id="rId8" action="ppaction://hlinksldjump"/>
          </p:cNvPr>
          <p:cNvSpPr/>
          <p:nvPr userDrawn="1"/>
        </p:nvSpPr>
        <p:spPr>
          <a:xfrm>
            <a:off x="6300192" y="620688"/>
            <a:ext cx="1306733" cy="365574"/>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1.6 - Externalities</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www.ethicalperformance.com/analysis/article/9456" TargetMode="Externa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LO1%20-%20Tasks/1.1%20-%20Corporate%20Policy%20Document.docx" TargetMode="Externa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LO1%20-%20Tasks/1.1%20-%20Corporate%20Policy%20Document.docx"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LO1%20-%20Tasks/1.1%20-%20Corporate%20Policy%20Document.docx" TargetMode="Externa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LO1%20-%20Tasks/1.1%20-%20Corporate%20Policy%20Document.docx"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LO1%20-%20Tasks/LO1%20-%20Questions%20-%202016%20Sample.docx"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LO1%20-%20Tasks/LO1%20-%20Questions%20-%202016%20Sample.docx"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LO1%20-%20Tasks/LO1%20-%20Questions%20-%202016%20Sample.docx"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LO1%20-%20Tasks/LO1%20-%20Questions%20-%202016%20Sample.docx"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LO1%20-%20Tasks/LO1%20-%20Questions%20-%202016%20Sample.docx"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LO1%20-%20Tasks/LO1%20-%20Questions%20-%202016%20Sample.doc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LO1%20-%20Tasks/LO1%20-%20Questions%20-%202016%20Sample.doc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LO1%20-%20Tasks/LO1%20-%20Questions%20-%202016%20Sample.docx" TargetMode="External"/></Relationships>
</file>

<file path=ppt/slides/_rels/slide39.xml.rels><?xml version="1.0" encoding="UTF-8" standalone="yes"?>
<Relationships xmlns="http://schemas.openxmlformats.org/package/2006/relationships"><Relationship Id="rId3" Type="http://schemas.openxmlformats.org/officeDocument/2006/relationships/slide" Target="slide43.xml"/><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hyperlink" Target="LO1%20-%20Tasks/LO1%20-%20Questions%20-%202016%20Sample.doc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LO1%20-%20Tasks/LO1%20-%20Questions%20-%202016%20Sample.docx" TargetMode="External"/></Relationships>
</file>

<file path=ppt/slides/_rels/slide41.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hyperlink" Target="LO1%20-%20Tasks/LO1%20-%20Questions%20-%202016%20Sample.docx" TargetMode="External"/></Relationships>
</file>

<file path=ppt/slides/_rels/slide42.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hyperlink" Target="LO1%20-%20Tasks/LO1%20-%20Questions%20-%202016%20Sample.docx"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LO1%20-%20Tasks/LO1%20-%20Answers%20-%202016%20Sample.docx"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LO1%20-%20Tasks/LO1%20-%20Answers%20-%202016%20Sample.docx"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LO1%20-%20Tasks/LO1%20-%20Answers%20-%202016%20Sample.docx"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LO1%20-%20Tasks/LO1%20-%20Answers%20-%202016%20Sample.docx"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445224"/>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LO1 - </a:t>
            </a:r>
            <a:r>
              <a:rPr lang="en-US" sz="3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Understand </a:t>
            </a:r>
            <a:r>
              <a:rPr lang="en-US" sz="3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Factors </a:t>
            </a:r>
            <a:r>
              <a:rPr lang="en-US" sz="3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a:t>
            </a:r>
            <a:r>
              <a:rPr lang="en-US" sz="3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be Taken Into Account when Making Business Decisions</a:t>
            </a:r>
            <a:endParaRPr lang="en-GB" sz="3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00438"/>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03 – Business Decisions</a:t>
            </a:r>
          </a:p>
          <a:p>
            <a:pPr algn="r"/>
            <a:r>
              <a:rPr lang="en-GB" sz="3200" b="1" dirty="0" smtClean="0">
                <a:solidFill>
                  <a:schemeClr val="tx1">
                    <a:lumMod val="50000"/>
                    <a:lumOff val="50000"/>
                  </a:schemeClr>
                </a:solidFill>
              </a:rPr>
              <a:t>2016 Specification</a:t>
            </a:r>
            <a:endParaRPr lang="en-GB" sz="3600" b="1" dirty="0">
              <a:solidFill>
                <a:schemeClr val="tx1">
                  <a:lumMod val="50000"/>
                  <a:lumOff val="50000"/>
                </a:schemeClr>
              </a:solidFill>
            </a:endParaRP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2031325"/>
          </a:xfrm>
          <a:prstGeom prst="rect">
            <a:avLst/>
          </a:prstGeom>
        </p:spPr>
        <p:txBody>
          <a:bodyPr wrap="square">
            <a:spAutoFit/>
          </a:bodyPr>
          <a:lstStyle/>
          <a:p>
            <a:pPr marL="355600" lvl="1" indent="-342900">
              <a:spcAft>
                <a:spcPts val="600"/>
              </a:spcAft>
              <a:buClr>
                <a:srgbClr val="00B050"/>
              </a:buClr>
              <a:buFont typeface="Arial" panose="020B0604020202020204" pitchFamily="34" charset="0"/>
              <a:buChar char="•"/>
            </a:pPr>
            <a:r>
              <a:rPr lang="en-US" b="1" dirty="0" smtClean="0"/>
              <a:t>Tactical</a:t>
            </a:r>
            <a:r>
              <a:rPr lang="en-US" dirty="0" smtClean="0"/>
              <a:t> </a:t>
            </a:r>
            <a:r>
              <a:rPr lang="en-US" dirty="0"/>
              <a:t>- Tactical planning is </a:t>
            </a:r>
            <a:r>
              <a:rPr lang="en-US" dirty="0">
                <a:solidFill>
                  <a:srgbClr val="FF0000"/>
                </a:solidFill>
              </a:rPr>
              <a:t>short </a:t>
            </a:r>
            <a:r>
              <a:rPr lang="en-US" dirty="0" smtClean="0">
                <a:solidFill>
                  <a:srgbClr val="FF0000"/>
                </a:solidFill>
              </a:rPr>
              <a:t>term </a:t>
            </a:r>
            <a:r>
              <a:rPr lang="en-US" dirty="0" smtClean="0"/>
              <a:t>planning (a day, a week) </a:t>
            </a:r>
            <a:r>
              <a:rPr lang="en-US" dirty="0" err="1" smtClean="0"/>
              <a:t>emphasising</a:t>
            </a:r>
            <a:r>
              <a:rPr lang="en-US" dirty="0" smtClean="0"/>
              <a:t> </a:t>
            </a:r>
            <a:r>
              <a:rPr lang="en-US" dirty="0"/>
              <a:t>the current operations of various parts of </a:t>
            </a:r>
            <a:r>
              <a:rPr lang="en-US" dirty="0" smtClean="0"/>
              <a:t>a business. </a:t>
            </a:r>
            <a:r>
              <a:rPr lang="en-US" dirty="0"/>
              <a:t>Managers use tactical planning to outline what the various parts of the </a:t>
            </a:r>
            <a:r>
              <a:rPr lang="en-US" dirty="0" smtClean="0"/>
              <a:t>business </a:t>
            </a:r>
            <a:r>
              <a:rPr lang="en-US" dirty="0"/>
              <a:t>must do </a:t>
            </a:r>
            <a:r>
              <a:rPr lang="en-US" dirty="0" smtClean="0"/>
              <a:t>to </a:t>
            </a:r>
            <a:r>
              <a:rPr lang="en-US" dirty="0"/>
              <a:t>be successful </a:t>
            </a:r>
            <a:r>
              <a:rPr lang="en-US" dirty="0" smtClean="0"/>
              <a:t>now. </a:t>
            </a:r>
            <a:r>
              <a:rPr lang="en-US" dirty="0"/>
              <a:t>Tactical plans are usually developed in the areas of production, marketing, personnel, finance and plant </a:t>
            </a:r>
            <a:r>
              <a:rPr lang="en-US" dirty="0" smtClean="0"/>
              <a:t>facilities. In a school for example, tactical planning documents would include </a:t>
            </a:r>
            <a:r>
              <a:rPr lang="en-US" dirty="0" err="1" smtClean="0"/>
              <a:t>behavioural</a:t>
            </a:r>
            <a:r>
              <a:rPr lang="en-US" dirty="0" smtClean="0"/>
              <a:t> policies, homework policies, lesson planning and lesson delivery strategies.</a:t>
            </a:r>
            <a:endParaRPr lang="en-US" dirty="0"/>
          </a:p>
        </p:txBody>
      </p:sp>
      <p:sp>
        <p:nvSpPr>
          <p:cNvPr id="14" name="Title 2"/>
          <p:cNvSpPr>
            <a:spLocks noGrp="1"/>
          </p:cNvSpPr>
          <p:nvPr>
            <p:ph type="title"/>
          </p:nvPr>
        </p:nvSpPr>
        <p:spPr>
          <a:xfrm>
            <a:off x="70266" y="72008"/>
            <a:ext cx="8859452" cy="548680"/>
          </a:xfrm>
        </p:spPr>
        <p:txBody>
          <a:bodyPr>
            <a:noAutofit/>
          </a:bodyPr>
          <a:lstStyle/>
          <a:p>
            <a:r>
              <a:rPr lang="en-US" sz="3600" dirty="0"/>
              <a:t>1.1 </a:t>
            </a:r>
            <a:r>
              <a:rPr lang="en-US" sz="3600" dirty="0" smtClean="0"/>
              <a:t>– Different Types of Business Decision</a:t>
            </a:r>
            <a:endParaRPr lang="en-US" sz="3600" dirty="0"/>
          </a:p>
        </p:txBody>
      </p:sp>
      <p:pic>
        <p:nvPicPr>
          <p:cNvPr id="1026" name="Picture 2" descr="Image result for school example tactical operational strategic information"/>
          <p:cNvPicPr>
            <a:picLocks noChangeAspect="1" noChangeArrowheads="1"/>
          </p:cNvPicPr>
          <p:nvPr/>
        </p:nvPicPr>
        <p:blipFill rotWithShape="1">
          <a:blip r:embed="rId3">
            <a:extLst>
              <a:ext uri="{28A0092B-C50C-407E-A947-70E740481C1C}">
                <a14:useLocalDpi xmlns:a14="http://schemas.microsoft.com/office/drawing/2010/main" val="0"/>
              </a:ext>
            </a:extLst>
          </a:blip>
          <a:srcRect l="12462" t="8167" r="21078" b="13032"/>
          <a:stretch/>
        </p:blipFill>
        <p:spPr bwMode="auto">
          <a:xfrm>
            <a:off x="4644008" y="3516109"/>
            <a:ext cx="4176464" cy="315325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55091" y="3140968"/>
            <a:ext cx="4244901" cy="3216265"/>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dirty="0"/>
              <a:t>In the exam you will need to be able to include the meaning, key features and examples of each type of business decision for a given company.</a:t>
            </a:r>
          </a:p>
          <a:p>
            <a:pPr marL="355600" lvl="1" indent="-342900">
              <a:spcAft>
                <a:spcPts val="600"/>
              </a:spcAft>
              <a:buClr>
                <a:srgbClr val="00B050"/>
              </a:buClr>
              <a:buFont typeface="Wingdings 3" panose="05040102010807070707" pitchFamily="18" charset="2"/>
              <a:buChar char=""/>
            </a:pPr>
            <a:r>
              <a:rPr lang="en-US" dirty="0">
                <a:solidFill>
                  <a:srgbClr val="FF0000"/>
                </a:solidFill>
              </a:rPr>
              <a:t>Task 1.1 – For </a:t>
            </a:r>
            <a:r>
              <a:rPr lang="en-US" dirty="0" smtClean="0">
                <a:solidFill>
                  <a:srgbClr val="FF0000"/>
                </a:solidFill>
              </a:rPr>
              <a:t>your school, give three examples of each level of information, and for each define what the information involves, who makes the decisions, when the decisions should be carried through. </a:t>
            </a:r>
            <a:endParaRPr lang="en-US" dirty="0">
              <a:solidFill>
                <a:srgbClr val="FF0000"/>
              </a:solidFill>
            </a:endParaRPr>
          </a:p>
        </p:txBody>
      </p:sp>
    </p:spTree>
    <p:extLst>
      <p:ext uri="{BB962C8B-B14F-4D97-AF65-F5344CB8AC3E}">
        <p14:creationId xmlns:p14="http://schemas.microsoft.com/office/powerpoint/2010/main" val="863686751"/>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84428842"/>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441983">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How long does a decision to change a company product take.</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Has your school ever changed the courses.</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The decision to change exam boards takes months to plan.</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A school that does not change is a school that risks everything.</a:t>
                      </a:r>
                    </a:p>
                    <a:p>
                      <a:pPr marL="177800" indent="-177800" algn="l">
                        <a:spcAft>
                          <a:spcPts val="600"/>
                        </a:spcAft>
                        <a:buFontTx/>
                        <a:buBlip>
                          <a:blip r:embed="rId3"/>
                        </a:buBlip>
                      </a:pPr>
                      <a:r>
                        <a:rPr lang="en-IE" sz="1440" baseline="0" dirty="0" smtClean="0">
                          <a:solidFill>
                            <a:srgbClr val="FF0000"/>
                          </a:solidFill>
                          <a:effectLst/>
                          <a:latin typeface="Arial" pitchFamily="34" charset="0"/>
                          <a:ea typeface="Times New Roman"/>
                          <a:cs typeface="Arial" pitchFamily="34" charset="0"/>
                        </a:rPr>
                        <a:t>Look at how Skoda and </a:t>
                      </a:r>
                      <a:r>
                        <a:rPr lang="en-IE" sz="1440" baseline="0" dirty="0" err="1" smtClean="0">
                          <a:solidFill>
                            <a:srgbClr val="FF0000"/>
                          </a:solidFill>
                          <a:effectLst/>
                          <a:latin typeface="Arial" pitchFamily="34" charset="0"/>
                          <a:ea typeface="Times New Roman"/>
                          <a:cs typeface="Arial" pitchFamily="34" charset="0"/>
                        </a:rPr>
                        <a:t>Tescos</a:t>
                      </a:r>
                      <a:r>
                        <a:rPr lang="en-IE" sz="1440" baseline="0" dirty="0" smtClean="0">
                          <a:solidFill>
                            <a:srgbClr val="FF0000"/>
                          </a:solidFill>
                          <a:effectLst/>
                          <a:latin typeface="Arial" pitchFamily="34" charset="0"/>
                          <a:ea typeface="Times New Roman"/>
                          <a:cs typeface="Arial" pitchFamily="34" charset="0"/>
                        </a:rPr>
                        <a:t> changed its entire image.</a:t>
                      </a:r>
                      <a:endParaRPr lang="en-GB" sz="144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546134"/>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760" dirty="0" smtClean="0"/>
              <a:t>The </a:t>
            </a:r>
            <a:r>
              <a:rPr lang="en-US" sz="1760" dirty="0"/>
              <a:t>different criteria used when making business decisions</a:t>
            </a:r>
            <a:r>
              <a:rPr lang="en-US" sz="1760" dirty="0" smtClean="0"/>
              <a:t>, varies on the importance and needs of the business. For instance a small shop will change according to sales, bills and staffing, whereas a large multinational business will have other factors, PEST factors to deal with</a:t>
            </a:r>
            <a:r>
              <a:rPr lang="en-US" sz="1760" dirty="0"/>
              <a:t>. Risk comes in various forms such as financial, effect on reputation, likelihood of success, familiarity and competence (</a:t>
            </a:r>
            <a:r>
              <a:rPr lang="en-US" sz="1760" dirty="0" err="1"/>
              <a:t>Ansoff’s</a:t>
            </a:r>
            <a:r>
              <a:rPr lang="en-US" sz="1760" dirty="0"/>
              <a:t> Matrix).</a:t>
            </a:r>
          </a:p>
          <a:p>
            <a:pPr marL="355600" lvl="1" indent="-342900">
              <a:spcAft>
                <a:spcPts val="600"/>
              </a:spcAft>
              <a:buClr>
                <a:srgbClr val="00B050"/>
              </a:buClr>
              <a:buFont typeface="Wingdings 3" panose="05040102010807070707" pitchFamily="18" charset="2"/>
              <a:buChar char=""/>
            </a:pPr>
            <a:r>
              <a:rPr lang="en-US" sz="1760" dirty="0" smtClean="0"/>
              <a:t>Those easy to deal with include:</a:t>
            </a:r>
            <a:endParaRPr lang="en-US" sz="1760" dirty="0"/>
          </a:p>
          <a:p>
            <a:pPr marL="355600" lvl="1" indent="-342900">
              <a:spcAft>
                <a:spcPts val="600"/>
              </a:spcAft>
              <a:buClr>
                <a:srgbClr val="00B050"/>
              </a:buClr>
              <a:buFont typeface="Wingdings 3" panose="05040102010807070707" pitchFamily="18" charset="2"/>
              <a:buChar char=""/>
            </a:pPr>
            <a:r>
              <a:rPr lang="en-US" sz="1760" b="1" dirty="0" smtClean="0"/>
              <a:t>Internal</a:t>
            </a:r>
            <a:r>
              <a:rPr lang="en-US" sz="1760" dirty="0" smtClean="0"/>
              <a:t> – those that can be dealt with within the company, i.e.</a:t>
            </a:r>
            <a:endParaRPr lang="en-US" sz="1760" dirty="0"/>
          </a:p>
          <a:p>
            <a:pPr marL="631825" lvl="1" indent="-271463">
              <a:spcAft>
                <a:spcPts val="600"/>
              </a:spcAft>
              <a:buClr>
                <a:srgbClr val="00B050"/>
              </a:buClr>
              <a:buFont typeface="Arial" panose="020B0604020202020204" pitchFamily="34" charset="0"/>
              <a:buChar char="•"/>
            </a:pPr>
            <a:r>
              <a:rPr lang="en-US" sz="1760" b="1" dirty="0" smtClean="0"/>
              <a:t>Attitude </a:t>
            </a:r>
            <a:r>
              <a:rPr lang="en-US" sz="1760" b="1" dirty="0"/>
              <a:t>to </a:t>
            </a:r>
            <a:r>
              <a:rPr lang="en-US" sz="1760" b="1" dirty="0" smtClean="0"/>
              <a:t>risk </a:t>
            </a:r>
            <a:r>
              <a:rPr lang="en-US" sz="1760" dirty="0" smtClean="0"/>
              <a:t>– Some companies are more daring than others, either because of their products, their guaranteed sales or because of the core ethos. Companies like Coca Cola have been steady over the years whereas Virgin takes risks that sometimes pay off.</a:t>
            </a:r>
            <a:endParaRPr lang="en-US" sz="1760" dirty="0"/>
          </a:p>
          <a:p>
            <a:pPr marL="631825" lvl="1" indent="-271463">
              <a:spcAft>
                <a:spcPts val="600"/>
              </a:spcAft>
              <a:buClr>
                <a:srgbClr val="00B050"/>
              </a:buClr>
              <a:buFont typeface="Arial" panose="020B0604020202020204" pitchFamily="34" charset="0"/>
              <a:buChar char="•"/>
            </a:pPr>
            <a:r>
              <a:rPr lang="en-US" sz="1760" b="1" dirty="0" smtClean="0"/>
              <a:t>Organisational objectives </a:t>
            </a:r>
            <a:r>
              <a:rPr lang="en-US" sz="1760" dirty="0" smtClean="0"/>
              <a:t>– Even with risk takers, decisions have to be kept in like with the set objectives of a company and these can limit how decisions are made. Charities for instance have the objective of giving, therefor all decisions are based on the creation of charity or the supply of charity.</a:t>
            </a:r>
            <a:endParaRPr lang="en-US" sz="1760" dirty="0"/>
          </a:p>
        </p:txBody>
      </p:sp>
      <p:sp>
        <p:nvSpPr>
          <p:cNvPr id="14" name="Title 2"/>
          <p:cNvSpPr>
            <a:spLocks noGrp="1"/>
          </p:cNvSpPr>
          <p:nvPr>
            <p:ph type="title"/>
          </p:nvPr>
        </p:nvSpPr>
        <p:spPr>
          <a:xfrm>
            <a:off x="70266" y="72008"/>
            <a:ext cx="8859452" cy="548680"/>
          </a:xfrm>
        </p:spPr>
        <p:txBody>
          <a:bodyPr>
            <a:noAutofit/>
          </a:bodyPr>
          <a:lstStyle/>
          <a:p>
            <a:r>
              <a:rPr lang="en-US" sz="4000" dirty="0" smtClean="0"/>
              <a:t>1.2 – Criteria for Business Decisions</a:t>
            </a:r>
            <a:endParaRPr lang="en-US" sz="4000" dirty="0"/>
          </a:p>
        </p:txBody>
      </p:sp>
    </p:spTree>
    <p:extLst>
      <p:ext uri="{BB962C8B-B14F-4D97-AF65-F5344CB8AC3E}">
        <p14:creationId xmlns:p14="http://schemas.microsoft.com/office/powerpoint/2010/main" val="3323168689"/>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4110302803"/>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441983">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How long does a decision to change a company product take.</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Has your school ever changed the courses.</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The decision to change exam boards takes months to plan.</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A school that does not change is a school that risks everything.</a:t>
                      </a:r>
                    </a:p>
                    <a:p>
                      <a:pPr marL="177800" indent="-177800" algn="l">
                        <a:spcAft>
                          <a:spcPts val="600"/>
                        </a:spcAft>
                        <a:buFontTx/>
                        <a:buBlip>
                          <a:blip r:embed="rId3"/>
                        </a:buBlip>
                      </a:pPr>
                      <a:r>
                        <a:rPr lang="en-IE" sz="1440" baseline="0" dirty="0" smtClean="0">
                          <a:solidFill>
                            <a:srgbClr val="FF0000"/>
                          </a:solidFill>
                          <a:effectLst/>
                          <a:latin typeface="Arial" pitchFamily="34" charset="0"/>
                          <a:ea typeface="Times New Roman"/>
                          <a:cs typeface="Arial" pitchFamily="34" charset="0"/>
                        </a:rPr>
                        <a:t>Look at how Skoda and </a:t>
                      </a:r>
                      <a:r>
                        <a:rPr lang="en-IE" sz="1440" baseline="0" dirty="0" err="1" smtClean="0">
                          <a:solidFill>
                            <a:srgbClr val="FF0000"/>
                          </a:solidFill>
                          <a:effectLst/>
                          <a:latin typeface="Arial" pitchFamily="34" charset="0"/>
                          <a:ea typeface="Times New Roman"/>
                          <a:cs typeface="Arial" pitchFamily="34" charset="0"/>
                        </a:rPr>
                        <a:t>Tescos</a:t>
                      </a:r>
                      <a:r>
                        <a:rPr lang="en-IE" sz="1440" baseline="0" dirty="0" smtClean="0">
                          <a:solidFill>
                            <a:srgbClr val="FF0000"/>
                          </a:solidFill>
                          <a:effectLst/>
                          <a:latin typeface="Arial" pitchFamily="34" charset="0"/>
                          <a:ea typeface="Times New Roman"/>
                          <a:cs typeface="Arial" pitchFamily="34" charset="0"/>
                        </a:rPr>
                        <a:t> changed its entire image.</a:t>
                      </a:r>
                      <a:endParaRPr lang="en-GB" sz="144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478423"/>
          </a:xfrm>
          <a:prstGeom prst="rect">
            <a:avLst/>
          </a:prstGeom>
        </p:spPr>
        <p:txBody>
          <a:bodyPr wrap="square">
            <a:spAutoFit/>
          </a:bodyPr>
          <a:lstStyle/>
          <a:p>
            <a:pPr marL="271463" lvl="1" indent="-271463">
              <a:spcAft>
                <a:spcPts val="600"/>
              </a:spcAft>
              <a:buClr>
                <a:srgbClr val="00B050"/>
              </a:buClr>
              <a:buFont typeface="Arial" panose="020B0604020202020204" pitchFamily="34" charset="0"/>
              <a:buChar char="•"/>
            </a:pPr>
            <a:r>
              <a:rPr lang="en-US" sz="1700" b="1" dirty="0" smtClean="0"/>
              <a:t>Core </a:t>
            </a:r>
            <a:r>
              <a:rPr lang="en-US" sz="1700" b="1" dirty="0"/>
              <a:t>competencies of a business </a:t>
            </a:r>
            <a:r>
              <a:rPr lang="en-US" sz="1700" dirty="0"/>
              <a:t>- </a:t>
            </a:r>
            <a:r>
              <a:rPr lang="en-US" sz="1700" dirty="0" smtClean="0"/>
              <a:t>It </a:t>
            </a:r>
            <a:r>
              <a:rPr lang="en-US" sz="1700" dirty="0"/>
              <a:t>is important for </a:t>
            </a:r>
            <a:r>
              <a:rPr lang="en-US" sz="1700" dirty="0" smtClean="0"/>
              <a:t>a business to </a:t>
            </a:r>
            <a:r>
              <a:rPr lang="en-US" sz="1700" dirty="0"/>
              <a:t>focus on their competences and draw their strengths from this when they want to get ahead of their </a:t>
            </a:r>
            <a:r>
              <a:rPr lang="en-US" sz="1700" dirty="0" smtClean="0"/>
              <a:t>competition. According </a:t>
            </a:r>
            <a:r>
              <a:rPr lang="en-US" sz="1700" dirty="0"/>
              <a:t>to the Hamel and </a:t>
            </a:r>
            <a:r>
              <a:rPr lang="en-US" sz="1700" dirty="0" err="1"/>
              <a:t>Prahalad</a:t>
            </a:r>
            <a:r>
              <a:rPr lang="en-US" sz="1700" dirty="0"/>
              <a:t> </a:t>
            </a:r>
            <a:r>
              <a:rPr lang="en-US" sz="1700" dirty="0" smtClean="0"/>
              <a:t>Core </a:t>
            </a:r>
            <a:r>
              <a:rPr lang="en-US" sz="1700" dirty="0"/>
              <a:t>Competence </a:t>
            </a:r>
            <a:r>
              <a:rPr lang="en-US" sz="1700" dirty="0" smtClean="0"/>
              <a:t>Model, businesses </a:t>
            </a:r>
            <a:r>
              <a:rPr lang="en-US" sz="1700" dirty="0"/>
              <a:t>can move into new markets and market growth possibilities more easily by using their core </a:t>
            </a:r>
            <a:r>
              <a:rPr lang="en-US" sz="1700" dirty="0" smtClean="0"/>
              <a:t>competences, </a:t>
            </a:r>
            <a:r>
              <a:rPr lang="en-US" sz="1700" dirty="0"/>
              <a:t>the </a:t>
            </a:r>
            <a:r>
              <a:rPr lang="en-US" sz="1700" dirty="0" smtClean="0"/>
              <a:t>(specialized) available </a:t>
            </a:r>
            <a:r>
              <a:rPr lang="en-US" sz="1700" dirty="0"/>
              <a:t>knowledge that is difficult to imitate by </a:t>
            </a:r>
            <a:r>
              <a:rPr lang="en-US" sz="1700" dirty="0" smtClean="0"/>
              <a:t>others</a:t>
            </a:r>
            <a:r>
              <a:rPr lang="en-US" sz="1700" dirty="0"/>
              <a:t>. The Core Competence Model focuses on a combination of specific, collaborative, integrated and applied knowledge, skills and </a:t>
            </a:r>
            <a:r>
              <a:rPr lang="en-US" sz="1700" dirty="0" smtClean="0"/>
              <a:t>attitude.</a:t>
            </a:r>
          </a:p>
          <a:p>
            <a:pPr marL="271463" lvl="1" indent="-271463">
              <a:spcAft>
                <a:spcPts val="600"/>
              </a:spcAft>
              <a:buClr>
                <a:srgbClr val="00B050"/>
              </a:buClr>
              <a:buFont typeface="Arial" panose="020B0604020202020204" pitchFamily="34" charset="0"/>
              <a:buChar char="•"/>
            </a:pPr>
            <a:r>
              <a:rPr lang="en-US" sz="1700" b="1" dirty="0" smtClean="0"/>
              <a:t>Impact </a:t>
            </a:r>
            <a:r>
              <a:rPr lang="en-US" sz="1700" b="1" dirty="0"/>
              <a:t>on internal </a:t>
            </a:r>
            <a:r>
              <a:rPr lang="en-US" sz="1700" b="1" dirty="0" smtClean="0"/>
              <a:t>stakeholders </a:t>
            </a:r>
            <a:r>
              <a:rPr lang="en-US" sz="1700" dirty="0" smtClean="0"/>
              <a:t>– Making decisions that are beneficial to the company need to be beneficial to the staff as well, without the staff involvement or consideration, turn over will be high and therefor replacement and training will add to the budget, cascading back to the financial constraints of decision making.</a:t>
            </a:r>
            <a:endParaRPr lang="en-US" sz="1700" dirty="0"/>
          </a:p>
          <a:p>
            <a:pPr marL="271463" lvl="1" indent="-271463">
              <a:spcAft>
                <a:spcPts val="600"/>
              </a:spcAft>
              <a:buClr>
                <a:srgbClr val="00B050"/>
              </a:buClr>
              <a:buFont typeface="Arial" panose="020B0604020202020204" pitchFamily="34" charset="0"/>
              <a:buChar char="•"/>
            </a:pPr>
            <a:r>
              <a:rPr lang="en-US" sz="1700" b="1" dirty="0" smtClean="0"/>
              <a:t>Business </a:t>
            </a:r>
            <a:r>
              <a:rPr lang="en-US" sz="1700" b="1" dirty="0"/>
              <a:t>ethics</a:t>
            </a:r>
            <a:r>
              <a:rPr lang="en-US" sz="1700" dirty="0"/>
              <a:t> </a:t>
            </a:r>
            <a:r>
              <a:rPr lang="en-US" sz="1700" dirty="0" smtClean="0"/>
              <a:t>– These are the ethical </a:t>
            </a:r>
            <a:r>
              <a:rPr lang="en-US" sz="1700" dirty="0"/>
              <a:t>objectives (of business and its stakeholders) and, where appropriate, corporate social </a:t>
            </a:r>
            <a:r>
              <a:rPr lang="en-US" sz="1700" dirty="0" smtClean="0"/>
              <a:t>responsibility. Not all decisions have to be good for everyone but considerations in terms of ethics can influence the change within a company. Consider a company like The Body Shop and how a lot of its decisions were made on ethical grounds. Click </a:t>
            </a:r>
            <a:r>
              <a:rPr lang="en-US" sz="1700" dirty="0" smtClean="0">
                <a:hlinkClick r:id="rId5"/>
              </a:rPr>
              <a:t>here</a:t>
            </a:r>
            <a:r>
              <a:rPr lang="en-US" sz="1700" dirty="0" smtClean="0"/>
              <a:t>.</a:t>
            </a:r>
            <a:endParaRPr lang="en-US" sz="1700" dirty="0"/>
          </a:p>
        </p:txBody>
      </p:sp>
      <p:sp>
        <p:nvSpPr>
          <p:cNvPr id="14" name="Title 2"/>
          <p:cNvSpPr>
            <a:spLocks noGrp="1"/>
          </p:cNvSpPr>
          <p:nvPr>
            <p:ph type="title"/>
          </p:nvPr>
        </p:nvSpPr>
        <p:spPr>
          <a:xfrm>
            <a:off x="70266" y="72008"/>
            <a:ext cx="8859452" cy="548680"/>
          </a:xfrm>
        </p:spPr>
        <p:txBody>
          <a:bodyPr>
            <a:noAutofit/>
          </a:bodyPr>
          <a:lstStyle/>
          <a:p>
            <a:r>
              <a:rPr lang="en-US" sz="4000" dirty="0" smtClean="0"/>
              <a:t>1.2 – Criteria for Business Decisions</a:t>
            </a:r>
            <a:endParaRPr lang="en-US" sz="4000" dirty="0"/>
          </a:p>
        </p:txBody>
      </p:sp>
    </p:spTree>
    <p:extLst>
      <p:ext uri="{BB962C8B-B14F-4D97-AF65-F5344CB8AC3E}">
        <p14:creationId xmlns:p14="http://schemas.microsoft.com/office/powerpoint/2010/main" val="287170358"/>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926979330"/>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441983">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How long does a decision to change a company product take.</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Has your school ever changed the courses.</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The decision to change exam boards takes months to plan.</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A school that does not change is a school that risks everything.</a:t>
                      </a:r>
                    </a:p>
                    <a:p>
                      <a:pPr marL="177800" indent="-177800" algn="l">
                        <a:spcAft>
                          <a:spcPts val="600"/>
                        </a:spcAft>
                        <a:buFontTx/>
                        <a:buBlip>
                          <a:blip r:embed="rId3"/>
                        </a:buBlip>
                      </a:pPr>
                      <a:r>
                        <a:rPr lang="en-IE" sz="1440" baseline="0" dirty="0" smtClean="0">
                          <a:solidFill>
                            <a:srgbClr val="FF0000"/>
                          </a:solidFill>
                          <a:effectLst/>
                          <a:latin typeface="Arial" pitchFamily="34" charset="0"/>
                          <a:ea typeface="Times New Roman"/>
                          <a:cs typeface="Arial" pitchFamily="34" charset="0"/>
                        </a:rPr>
                        <a:t>Look at how Skoda and </a:t>
                      </a:r>
                      <a:r>
                        <a:rPr lang="en-IE" sz="1440" baseline="0" dirty="0" err="1" smtClean="0">
                          <a:solidFill>
                            <a:srgbClr val="FF0000"/>
                          </a:solidFill>
                          <a:effectLst/>
                          <a:latin typeface="Arial" pitchFamily="34" charset="0"/>
                          <a:ea typeface="Times New Roman"/>
                          <a:cs typeface="Arial" pitchFamily="34" charset="0"/>
                        </a:rPr>
                        <a:t>Tescos</a:t>
                      </a:r>
                      <a:r>
                        <a:rPr lang="en-IE" sz="1440" baseline="0" dirty="0" smtClean="0">
                          <a:solidFill>
                            <a:srgbClr val="FF0000"/>
                          </a:solidFill>
                          <a:effectLst/>
                          <a:latin typeface="Arial" pitchFamily="34" charset="0"/>
                          <a:ea typeface="Times New Roman"/>
                          <a:cs typeface="Arial" pitchFamily="34" charset="0"/>
                        </a:rPr>
                        <a:t> changed its entire image.</a:t>
                      </a:r>
                      <a:endParaRPr lang="en-GB" sz="144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801588"/>
          </a:xfrm>
          <a:prstGeom prst="rect">
            <a:avLst/>
          </a:prstGeom>
        </p:spPr>
        <p:txBody>
          <a:bodyPr wrap="square">
            <a:spAutoFit/>
          </a:bodyPr>
          <a:lstStyle/>
          <a:p>
            <a:pPr marL="271463" lvl="1" indent="-271463">
              <a:spcAft>
                <a:spcPts val="600"/>
              </a:spcAft>
              <a:buClr>
                <a:srgbClr val="00B050"/>
              </a:buClr>
              <a:buFont typeface="Arial" panose="020B0604020202020204" pitchFamily="34" charset="0"/>
              <a:buChar char="•"/>
            </a:pPr>
            <a:r>
              <a:rPr lang="en-US" sz="1900" b="1" dirty="0" smtClean="0"/>
              <a:t>Financial </a:t>
            </a:r>
            <a:r>
              <a:rPr lang="en-US" sz="1900" b="1" dirty="0"/>
              <a:t>considerations </a:t>
            </a:r>
            <a:r>
              <a:rPr lang="en-US" sz="1900" dirty="0" smtClean="0"/>
              <a:t>– This is one of the biggest limitations on decision making, can we afford it. The </a:t>
            </a:r>
            <a:r>
              <a:rPr lang="en-US" sz="1900" dirty="0"/>
              <a:t>availability of sources of </a:t>
            </a:r>
            <a:r>
              <a:rPr lang="en-US" sz="1900" dirty="0" smtClean="0"/>
              <a:t>finance, current and potential can restrict changes within a company, borrowing has repercussions, spending saved assets can reduce the safety net, cutting back can restrict current business practice.</a:t>
            </a:r>
            <a:endParaRPr lang="en-US" sz="1900" dirty="0"/>
          </a:p>
          <a:p>
            <a:pPr marL="271463" lvl="1" indent="-271463">
              <a:spcAft>
                <a:spcPts val="600"/>
              </a:spcAft>
              <a:buClr>
                <a:srgbClr val="00B050"/>
              </a:buClr>
              <a:buFont typeface="Arial" panose="020B0604020202020204" pitchFamily="34" charset="0"/>
              <a:buChar char="•"/>
            </a:pPr>
            <a:r>
              <a:rPr lang="en-US" sz="1900" b="1" dirty="0" smtClean="0"/>
              <a:t>Time </a:t>
            </a:r>
            <a:r>
              <a:rPr lang="en-US" sz="1900" dirty="0" smtClean="0"/>
              <a:t>– Change can be quick or slow and decisions on change can be affected on time limitations. Will it take too long to be effective, will it overlap on different policies, will it be done in time to be useful based on current expectations or stakeholder needs.</a:t>
            </a:r>
            <a:endParaRPr lang="en-US" sz="1900" dirty="0"/>
          </a:p>
          <a:p>
            <a:pPr marL="271463" lvl="1" indent="-271463">
              <a:spcAft>
                <a:spcPts val="600"/>
              </a:spcAft>
              <a:buClr>
                <a:srgbClr val="00B050"/>
              </a:buClr>
              <a:buFont typeface="Arial" panose="020B0604020202020204" pitchFamily="34" charset="0"/>
              <a:buChar char="•"/>
            </a:pPr>
            <a:r>
              <a:rPr lang="en-US" sz="1900" b="1" dirty="0" smtClean="0"/>
              <a:t>Opportunity </a:t>
            </a:r>
            <a:r>
              <a:rPr lang="en-US" sz="1900" b="1" dirty="0"/>
              <a:t>cost </a:t>
            </a:r>
            <a:r>
              <a:rPr lang="en-US" sz="1900" dirty="0"/>
              <a:t>(e.g. consequences of </a:t>
            </a:r>
            <a:r>
              <a:rPr lang="en-US" sz="1900" dirty="0" smtClean="0"/>
              <a:t>decisions and </a:t>
            </a:r>
            <a:r>
              <a:rPr lang="en-US" sz="1900" dirty="0"/>
              <a:t>alternatives</a:t>
            </a:r>
            <a:r>
              <a:rPr lang="en-US" sz="1900" dirty="0" smtClean="0"/>
              <a:t>) – Finding another way also restricts the decision making process, cheaper or quicker alternatives can be as effective, things change with delay, new staff with new ideas, new variants of products until the technology changes etc. can all have an influence of the decision making process.</a:t>
            </a:r>
          </a:p>
        </p:txBody>
      </p:sp>
      <p:sp>
        <p:nvSpPr>
          <p:cNvPr id="14" name="Title 2"/>
          <p:cNvSpPr>
            <a:spLocks noGrp="1"/>
          </p:cNvSpPr>
          <p:nvPr>
            <p:ph type="title"/>
          </p:nvPr>
        </p:nvSpPr>
        <p:spPr>
          <a:xfrm>
            <a:off x="70266" y="72008"/>
            <a:ext cx="8859452" cy="548680"/>
          </a:xfrm>
        </p:spPr>
        <p:txBody>
          <a:bodyPr>
            <a:noAutofit/>
          </a:bodyPr>
          <a:lstStyle/>
          <a:p>
            <a:r>
              <a:rPr lang="en-US" sz="4000" dirty="0" smtClean="0"/>
              <a:t>1.2 – Criteria for Business Decisions</a:t>
            </a:r>
            <a:endParaRPr lang="en-US" sz="4000" dirty="0"/>
          </a:p>
        </p:txBody>
      </p:sp>
    </p:spTree>
    <p:extLst>
      <p:ext uri="{BB962C8B-B14F-4D97-AF65-F5344CB8AC3E}">
        <p14:creationId xmlns:p14="http://schemas.microsoft.com/office/powerpoint/2010/main" val="969180733"/>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534129430"/>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441983">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How long does a decision to change a company product take.</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Has your school ever changed the courses.</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The decision to change exam boards takes months to plan.</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A school that does not change is a school that risks everything.</a:t>
                      </a:r>
                    </a:p>
                    <a:p>
                      <a:pPr marL="177800" indent="-177800" algn="l">
                        <a:spcAft>
                          <a:spcPts val="600"/>
                        </a:spcAft>
                        <a:buFontTx/>
                        <a:buBlip>
                          <a:blip r:embed="rId3"/>
                        </a:buBlip>
                      </a:pPr>
                      <a:r>
                        <a:rPr lang="en-IE" sz="1440" baseline="0" dirty="0" smtClean="0">
                          <a:solidFill>
                            <a:srgbClr val="FF0000"/>
                          </a:solidFill>
                          <a:effectLst/>
                          <a:latin typeface="Arial" pitchFamily="34" charset="0"/>
                          <a:ea typeface="Times New Roman"/>
                          <a:cs typeface="Arial" pitchFamily="34" charset="0"/>
                        </a:rPr>
                        <a:t>Look at how Skoda and </a:t>
                      </a:r>
                      <a:r>
                        <a:rPr lang="en-IE" sz="1440" baseline="0" dirty="0" err="1" smtClean="0">
                          <a:solidFill>
                            <a:srgbClr val="FF0000"/>
                          </a:solidFill>
                          <a:effectLst/>
                          <a:latin typeface="Arial" pitchFamily="34" charset="0"/>
                          <a:ea typeface="Times New Roman"/>
                          <a:cs typeface="Arial" pitchFamily="34" charset="0"/>
                        </a:rPr>
                        <a:t>Tescos</a:t>
                      </a:r>
                      <a:r>
                        <a:rPr lang="en-IE" sz="1440" baseline="0" dirty="0" smtClean="0">
                          <a:solidFill>
                            <a:srgbClr val="FF0000"/>
                          </a:solidFill>
                          <a:effectLst/>
                          <a:latin typeface="Arial" pitchFamily="34" charset="0"/>
                          <a:ea typeface="Times New Roman"/>
                          <a:cs typeface="Arial" pitchFamily="34" charset="0"/>
                        </a:rPr>
                        <a:t> changed its entire image.</a:t>
                      </a:r>
                      <a:endParaRPr lang="en-GB" sz="144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816977"/>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680" b="1" dirty="0" smtClean="0"/>
              <a:t>External</a:t>
            </a:r>
            <a:r>
              <a:rPr lang="en-US" sz="1680" dirty="0" smtClean="0"/>
              <a:t> – PEST like changes can influence decision making or cause priorities to change as easily as internal influences. Examples such as:</a:t>
            </a:r>
            <a:endParaRPr lang="en-US" sz="1680" dirty="0"/>
          </a:p>
          <a:p>
            <a:pPr marL="631825" lvl="1" indent="-254000">
              <a:spcAft>
                <a:spcPts val="600"/>
              </a:spcAft>
              <a:buClr>
                <a:srgbClr val="00B050"/>
              </a:buClr>
              <a:buFont typeface="Arial" panose="020B0604020202020204" pitchFamily="34" charset="0"/>
              <a:buChar char="•"/>
            </a:pPr>
            <a:r>
              <a:rPr lang="en-US" sz="1680" b="1" dirty="0" smtClean="0"/>
              <a:t>Level </a:t>
            </a:r>
            <a:r>
              <a:rPr lang="en-US" sz="1680" b="1" dirty="0"/>
              <a:t>and nature of </a:t>
            </a:r>
            <a:r>
              <a:rPr lang="en-US" sz="1680" b="1" dirty="0" smtClean="0"/>
              <a:t>risk </a:t>
            </a:r>
            <a:r>
              <a:rPr lang="en-US" sz="1680" dirty="0" smtClean="0"/>
              <a:t>– Companies are loathe to make big decisions if it affects their current sales or current customer base. Think about how a slight change in the product of a Playstation might affect customer demand or loyalty. This level of risk can heavily limit decision choices.</a:t>
            </a:r>
            <a:endParaRPr lang="en-US" sz="1680" dirty="0"/>
          </a:p>
          <a:p>
            <a:pPr marL="631825" lvl="1" indent="-254000">
              <a:spcAft>
                <a:spcPts val="600"/>
              </a:spcAft>
              <a:buClr>
                <a:srgbClr val="00B050"/>
              </a:buClr>
              <a:buFont typeface="Arial" panose="020B0604020202020204" pitchFamily="34" charset="0"/>
              <a:buChar char="•"/>
            </a:pPr>
            <a:r>
              <a:rPr lang="en-US" sz="1680" b="1" dirty="0" smtClean="0"/>
              <a:t>Impacts </a:t>
            </a:r>
            <a:r>
              <a:rPr lang="en-US" sz="1680" b="1" dirty="0"/>
              <a:t>on external </a:t>
            </a:r>
            <a:r>
              <a:rPr lang="en-US" sz="1680" b="1" dirty="0" smtClean="0"/>
              <a:t>stakeholders </a:t>
            </a:r>
            <a:r>
              <a:rPr lang="en-US" sz="1680" dirty="0" smtClean="0"/>
              <a:t>– Customers, suppliers, contractors and government as well as environmental issues, decisions can impact on many external stakeholders, and this in turn can benefit or disadvantage a company.</a:t>
            </a:r>
            <a:endParaRPr lang="en-US" sz="1680" dirty="0"/>
          </a:p>
          <a:p>
            <a:pPr marL="631825" lvl="1" indent="-254000">
              <a:spcAft>
                <a:spcPts val="600"/>
              </a:spcAft>
              <a:buClr>
                <a:srgbClr val="00B050"/>
              </a:buClr>
              <a:buFont typeface="Arial" panose="020B0604020202020204" pitchFamily="34" charset="0"/>
              <a:buChar char="•"/>
            </a:pPr>
            <a:r>
              <a:rPr lang="en-US" sz="1680" b="1" dirty="0" smtClean="0"/>
              <a:t>Degree </a:t>
            </a:r>
            <a:r>
              <a:rPr lang="en-US" sz="1680" b="1" dirty="0"/>
              <a:t>of </a:t>
            </a:r>
            <a:r>
              <a:rPr lang="en-US" sz="1680" b="1" dirty="0" smtClean="0"/>
              <a:t>uncertainty </a:t>
            </a:r>
            <a:r>
              <a:rPr lang="en-US" sz="1680" dirty="0" smtClean="0"/>
              <a:t>– In many ways companies will not wish to change because any change is risk and the bigger the degree of risk the more unlikely or unwilling companies will want to change. Microsoft’s venture into the gaming market was a huge risk to the finances of the company and had a very high degree of possible failure against very talented competition. But it worked. But for each company that had such a success, there are 10 that did not. Look at the Apple Newton, Microsoft Phone, Samsung Note 6.</a:t>
            </a:r>
            <a:endParaRPr lang="en-US" sz="1680" dirty="0"/>
          </a:p>
        </p:txBody>
      </p:sp>
      <p:sp>
        <p:nvSpPr>
          <p:cNvPr id="14" name="Title 2"/>
          <p:cNvSpPr>
            <a:spLocks noGrp="1"/>
          </p:cNvSpPr>
          <p:nvPr>
            <p:ph type="title"/>
          </p:nvPr>
        </p:nvSpPr>
        <p:spPr>
          <a:xfrm>
            <a:off x="70266" y="72008"/>
            <a:ext cx="8859452" cy="548680"/>
          </a:xfrm>
        </p:spPr>
        <p:txBody>
          <a:bodyPr>
            <a:noAutofit/>
          </a:bodyPr>
          <a:lstStyle/>
          <a:p>
            <a:r>
              <a:rPr lang="en-US" sz="4000" dirty="0" smtClean="0"/>
              <a:t>1.2 – Criteria for Business Decisions</a:t>
            </a:r>
            <a:endParaRPr lang="en-US" sz="4000" dirty="0"/>
          </a:p>
        </p:txBody>
      </p:sp>
    </p:spTree>
    <p:extLst>
      <p:ext uri="{BB962C8B-B14F-4D97-AF65-F5344CB8AC3E}">
        <p14:creationId xmlns:p14="http://schemas.microsoft.com/office/powerpoint/2010/main" val="547605843"/>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177976645"/>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441983">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How many levels in the Span of Control does your school have.</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Name a recent major decision your school made.</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Where Unions are placed in the Span of Control.</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Are the students involved in the decision making process within your school.</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What do you remember about decision making and the span of control.</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509200"/>
          </a:xfrm>
          <a:prstGeom prst="rect">
            <a:avLst/>
          </a:prstGeom>
        </p:spPr>
        <p:txBody>
          <a:bodyPr wrap="square">
            <a:spAutoFit/>
          </a:bodyPr>
          <a:lstStyle/>
          <a:p>
            <a:pPr marL="360363" lvl="1" indent="-342900">
              <a:spcAft>
                <a:spcPts val="600"/>
              </a:spcAft>
              <a:buClr>
                <a:srgbClr val="00B050"/>
              </a:buClr>
              <a:buFont typeface="Arial" panose="020B0604020202020204" pitchFamily="34" charset="0"/>
              <a:buChar char="•"/>
            </a:pPr>
            <a:r>
              <a:rPr lang="en-US" b="1" dirty="0" smtClean="0"/>
              <a:t>Changes in market </a:t>
            </a:r>
            <a:r>
              <a:rPr lang="en-US" dirty="0" smtClean="0"/>
              <a:t>– Decision making can be influenced in the changes in the world economy, in the local market, in the tastes of spending power of the customer base, strength of competition, on personal tastes. None of these can be accurately predicted but risk is always there.</a:t>
            </a:r>
            <a:endParaRPr lang="en-US" dirty="0"/>
          </a:p>
          <a:p>
            <a:pPr marL="360363" lvl="1" indent="-342900">
              <a:spcAft>
                <a:spcPts val="600"/>
              </a:spcAft>
              <a:buClr>
                <a:srgbClr val="00B050"/>
              </a:buClr>
              <a:buFont typeface="Arial" panose="020B0604020202020204" pitchFamily="34" charset="0"/>
              <a:buChar char="•"/>
            </a:pPr>
            <a:r>
              <a:rPr lang="en-US" b="1" dirty="0" smtClean="0"/>
              <a:t>Changes </a:t>
            </a:r>
            <a:r>
              <a:rPr lang="en-US" b="1" dirty="0"/>
              <a:t>in external </a:t>
            </a:r>
            <a:r>
              <a:rPr lang="en-US" b="1" dirty="0" smtClean="0"/>
              <a:t>environment </a:t>
            </a:r>
            <a:r>
              <a:rPr lang="en-US" dirty="0" smtClean="0"/>
              <a:t>– Not all companies have to look at the bigger picture  but those who do need to be able to guess the changes in the global economy. The demand for a good can change, companies make decisions to adapt to that change but these too involve risks. Sega adapted to the market but focusing on gaming and not consoles, Samsung moved towards phones because they saw a gap in the market, it is these decisions that make a company great again, or like Nokia, call it a day.</a:t>
            </a:r>
            <a:endParaRPr lang="en-US" dirty="0"/>
          </a:p>
          <a:p>
            <a:pPr marL="355600" lvl="1" indent="-342900">
              <a:spcAft>
                <a:spcPts val="600"/>
              </a:spcAft>
              <a:buClr>
                <a:srgbClr val="00B050"/>
              </a:buClr>
              <a:buFont typeface="Wingdings 3" panose="05040102010807070707" pitchFamily="18" charset="2"/>
              <a:buChar char=""/>
            </a:pPr>
            <a:r>
              <a:rPr lang="en-US" b="1" dirty="0" smtClean="0">
                <a:solidFill>
                  <a:srgbClr val="FF0000"/>
                </a:solidFill>
              </a:rPr>
              <a:t>Task 1.2 </a:t>
            </a:r>
            <a:r>
              <a:rPr lang="en-US" dirty="0" smtClean="0">
                <a:solidFill>
                  <a:srgbClr val="FF0000"/>
                </a:solidFill>
              </a:rPr>
              <a:t>- Different </a:t>
            </a:r>
            <a:r>
              <a:rPr lang="en-US" dirty="0">
                <a:solidFill>
                  <a:srgbClr val="FF0000"/>
                </a:solidFill>
              </a:rPr>
              <a:t>decisions require different priorities to </a:t>
            </a:r>
            <a:r>
              <a:rPr lang="en-US" dirty="0" smtClean="0">
                <a:solidFill>
                  <a:srgbClr val="FF0000"/>
                </a:solidFill>
              </a:rPr>
              <a:t>be given </a:t>
            </a:r>
            <a:r>
              <a:rPr lang="en-US" dirty="0">
                <a:solidFill>
                  <a:srgbClr val="FF0000"/>
                </a:solidFill>
              </a:rPr>
              <a:t>to each criterion</a:t>
            </a:r>
            <a:r>
              <a:rPr lang="en-US" dirty="0" smtClean="0">
                <a:solidFill>
                  <a:srgbClr val="FF0000"/>
                </a:solidFill>
              </a:rPr>
              <a:t>. Using the scenario sections 2 and 3, and the titles under internal and external, create a report on how the decisions made by the school can be affected by externalities.</a:t>
            </a:r>
            <a:endParaRPr lang="en-US"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4000" dirty="0" smtClean="0"/>
              <a:t>1.2 – Criteria for Business Decisions</a:t>
            </a:r>
            <a:endParaRPr lang="en-US" sz="4000" dirty="0"/>
          </a:p>
        </p:txBody>
      </p:sp>
    </p:spTree>
    <p:extLst>
      <p:ext uri="{BB962C8B-B14F-4D97-AF65-F5344CB8AC3E}">
        <p14:creationId xmlns:p14="http://schemas.microsoft.com/office/powerpoint/2010/main" val="2119464554"/>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193371217"/>
              </p:ext>
            </p:extLst>
          </p:nvPr>
        </p:nvGraphicFramePr>
        <p:xfrm>
          <a:off x="7164288" y="1052736"/>
          <a:ext cx="1656184" cy="5574815"/>
        </p:xfrm>
        <a:graphic>
          <a:graphicData uri="http://schemas.openxmlformats.org/drawingml/2006/table">
            <a:tbl>
              <a:tblPr firstRow="1" firstCol="1" lastRow="1" lastCol="1" bandRow="1" bandCol="1">
                <a:tableStyleId>{2D5ABB26-0587-4C30-8999-92F81FD0307C}</a:tableStyleId>
              </a:tblPr>
              <a:tblGrid>
                <a:gridCol w="1656184"/>
              </a:tblGrid>
              <a:tr h="441983">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Who makes the decisions in your house.</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Have you ever moved house and wondered why that decision was made.</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Have you changed courses at any time.</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A school that does not change is a school that risks everything.</a:t>
                      </a:r>
                    </a:p>
                    <a:p>
                      <a:pPr marL="177800" indent="-177800" algn="l">
                        <a:spcAft>
                          <a:spcPts val="600"/>
                        </a:spcAft>
                        <a:buFontTx/>
                        <a:buBlip>
                          <a:blip r:embed="rId3"/>
                        </a:buBlip>
                      </a:pPr>
                      <a:r>
                        <a:rPr lang="en-IE" sz="1440" baseline="0" dirty="0" smtClean="0">
                          <a:solidFill>
                            <a:srgbClr val="FF0000"/>
                          </a:solidFill>
                          <a:effectLst/>
                          <a:latin typeface="Arial" pitchFamily="34" charset="0"/>
                          <a:ea typeface="Times New Roman"/>
                          <a:cs typeface="Arial" pitchFamily="34" charset="0"/>
                        </a:rPr>
                        <a:t>Look at how Skoda and </a:t>
                      </a:r>
                      <a:r>
                        <a:rPr lang="en-IE" sz="1440" baseline="0" dirty="0" err="1" smtClean="0">
                          <a:solidFill>
                            <a:srgbClr val="FF0000"/>
                          </a:solidFill>
                          <a:effectLst/>
                          <a:latin typeface="Arial" pitchFamily="34" charset="0"/>
                          <a:ea typeface="Times New Roman"/>
                          <a:cs typeface="Arial" pitchFamily="34" charset="0"/>
                        </a:rPr>
                        <a:t>Tescos</a:t>
                      </a:r>
                      <a:r>
                        <a:rPr lang="en-IE" sz="1440" baseline="0" dirty="0" smtClean="0">
                          <a:solidFill>
                            <a:srgbClr val="FF0000"/>
                          </a:solidFill>
                          <a:effectLst/>
                          <a:latin typeface="Arial" pitchFamily="34" charset="0"/>
                          <a:ea typeface="Times New Roman"/>
                          <a:cs typeface="Arial" pitchFamily="34" charset="0"/>
                        </a:rPr>
                        <a:t> changed its entire image.</a:t>
                      </a:r>
                      <a:endParaRPr lang="en-GB" sz="144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623078"/>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760" dirty="0" smtClean="0"/>
              <a:t>When using different </a:t>
            </a:r>
            <a:r>
              <a:rPr lang="en-US" sz="1760" dirty="0"/>
              <a:t>types of information when </a:t>
            </a:r>
            <a:r>
              <a:rPr lang="en-US" sz="1760" dirty="0" smtClean="0"/>
              <a:t>making business </a:t>
            </a:r>
            <a:r>
              <a:rPr lang="en-US" sz="1760" dirty="0"/>
              <a:t>decisions, </a:t>
            </a:r>
            <a:r>
              <a:rPr lang="en-US" sz="1760" dirty="0" smtClean="0"/>
              <a:t>the trustworthiness, reliability and accuracy of the information can come into question. Poor data can lead to financial mistakes, errors in design, poor judgement in decisions and delays in production. Good data is the lifeblood of any company whether this is marketing, statistics, sales or financial. Examples include:</a:t>
            </a:r>
            <a:endParaRPr lang="en-US" sz="1760" dirty="0"/>
          </a:p>
          <a:p>
            <a:pPr marL="720725" lvl="1" indent="-342900">
              <a:spcAft>
                <a:spcPts val="600"/>
              </a:spcAft>
              <a:buClr>
                <a:srgbClr val="00B050"/>
              </a:buClr>
              <a:buFont typeface="Arial" panose="020B0604020202020204" pitchFamily="34" charset="0"/>
              <a:buChar char="•"/>
            </a:pPr>
            <a:r>
              <a:rPr lang="en-US" sz="1760" b="1" dirty="0" smtClean="0"/>
              <a:t>Internal </a:t>
            </a:r>
            <a:r>
              <a:rPr lang="en-US" sz="1760" b="1" dirty="0"/>
              <a:t>and </a:t>
            </a:r>
            <a:r>
              <a:rPr lang="en-US" sz="1760" b="1" dirty="0" smtClean="0"/>
              <a:t>external </a:t>
            </a:r>
            <a:r>
              <a:rPr lang="en-US" sz="1760" dirty="0" smtClean="0"/>
              <a:t>– Where the information is derived from can influence the quality of the data.</a:t>
            </a:r>
            <a:endParaRPr lang="en-US" sz="1760" dirty="0"/>
          </a:p>
          <a:p>
            <a:pPr marL="720725" lvl="1" indent="-342900">
              <a:spcAft>
                <a:spcPts val="600"/>
              </a:spcAft>
              <a:buClr>
                <a:srgbClr val="00B050"/>
              </a:buClr>
              <a:buFont typeface="Arial" panose="020B0604020202020204" pitchFamily="34" charset="0"/>
              <a:buChar char="•"/>
            </a:pPr>
            <a:r>
              <a:rPr lang="en-US" sz="1760" b="1" dirty="0" smtClean="0"/>
              <a:t>Qualitative </a:t>
            </a:r>
            <a:r>
              <a:rPr lang="en-US" sz="1760" b="1" dirty="0"/>
              <a:t>and </a:t>
            </a:r>
            <a:r>
              <a:rPr lang="en-US" sz="1760" b="1" dirty="0" smtClean="0"/>
              <a:t>quantitative </a:t>
            </a:r>
            <a:r>
              <a:rPr lang="en-US" sz="1760" dirty="0" smtClean="0"/>
              <a:t>– Whether the information comes in the form of described data or numerical responses.</a:t>
            </a:r>
            <a:endParaRPr lang="en-US" sz="1760" dirty="0"/>
          </a:p>
          <a:p>
            <a:pPr marL="720725" lvl="1" indent="-342900">
              <a:spcAft>
                <a:spcPts val="600"/>
              </a:spcAft>
              <a:buClr>
                <a:srgbClr val="00B050"/>
              </a:buClr>
              <a:buFont typeface="Arial" panose="020B0604020202020204" pitchFamily="34" charset="0"/>
              <a:buChar char="•"/>
            </a:pPr>
            <a:r>
              <a:rPr lang="en-US" sz="1760" b="1" dirty="0" smtClean="0"/>
              <a:t>Historic </a:t>
            </a:r>
            <a:r>
              <a:rPr lang="en-US" sz="1760" b="1" dirty="0"/>
              <a:t>and </a:t>
            </a:r>
            <a:r>
              <a:rPr lang="en-US" sz="1760" b="1" dirty="0" smtClean="0"/>
              <a:t>forecasted </a:t>
            </a:r>
            <a:r>
              <a:rPr lang="en-US" sz="1760" dirty="0" smtClean="0"/>
              <a:t>– Information that has existed and been proven or predictive data that may be wrong. </a:t>
            </a:r>
            <a:endParaRPr lang="en-US" sz="1760" dirty="0"/>
          </a:p>
          <a:p>
            <a:pPr marL="720725" lvl="1" indent="-342900">
              <a:spcAft>
                <a:spcPts val="600"/>
              </a:spcAft>
              <a:buClr>
                <a:srgbClr val="00B050"/>
              </a:buClr>
              <a:buFont typeface="Arial" panose="020B0604020202020204" pitchFamily="34" charset="0"/>
              <a:buChar char="•"/>
            </a:pPr>
            <a:r>
              <a:rPr lang="en-US" sz="1760" b="1" dirty="0" smtClean="0"/>
              <a:t>Primary </a:t>
            </a:r>
            <a:r>
              <a:rPr lang="en-US" sz="1760" b="1" dirty="0"/>
              <a:t>and secondary </a:t>
            </a:r>
            <a:r>
              <a:rPr lang="en-US" sz="1760" b="1" dirty="0" smtClean="0"/>
              <a:t>research </a:t>
            </a:r>
            <a:r>
              <a:rPr lang="en-US" sz="1760" dirty="0" smtClean="0"/>
              <a:t>– Whether the company generated the data themselves or used a third party or the Internet to gather the data. This can affect reliability.</a:t>
            </a:r>
            <a:endParaRPr lang="en-US" sz="1760" dirty="0"/>
          </a:p>
          <a:p>
            <a:pPr marL="355600" lvl="1" indent="-342900">
              <a:spcAft>
                <a:spcPts val="600"/>
              </a:spcAft>
              <a:buClr>
                <a:srgbClr val="00B050"/>
              </a:buClr>
              <a:buFont typeface="Wingdings 3" panose="05040102010807070707" pitchFamily="18" charset="2"/>
              <a:buChar char=""/>
            </a:pPr>
            <a:r>
              <a:rPr lang="en-US" sz="1760" b="1" dirty="0" smtClean="0">
                <a:solidFill>
                  <a:srgbClr val="FF0000"/>
                </a:solidFill>
              </a:rPr>
              <a:t>Task 1.3 </a:t>
            </a:r>
            <a:r>
              <a:rPr lang="en-US" sz="1760" dirty="0" smtClean="0">
                <a:solidFill>
                  <a:srgbClr val="FF0000"/>
                </a:solidFill>
              </a:rPr>
              <a:t>– Using the </a:t>
            </a:r>
            <a:r>
              <a:rPr lang="en-US" sz="1760" dirty="0" smtClean="0">
                <a:solidFill>
                  <a:srgbClr val="FF0000"/>
                </a:solidFill>
                <a:hlinkClick r:id="rId5" action="ppaction://hlinkfile"/>
              </a:rPr>
              <a:t>scenario</a:t>
            </a:r>
            <a:r>
              <a:rPr lang="en-US" sz="1760" dirty="0" smtClean="0">
                <a:solidFill>
                  <a:srgbClr val="FF0000"/>
                </a:solidFill>
              </a:rPr>
              <a:t>, describe the information types used in this document including </a:t>
            </a:r>
            <a:r>
              <a:rPr lang="en-US" sz="1760" dirty="0">
                <a:solidFill>
                  <a:srgbClr val="FF0000"/>
                </a:solidFill>
              </a:rPr>
              <a:t>the meaning, strengths, weaknesses </a:t>
            </a:r>
            <a:r>
              <a:rPr lang="en-US" sz="1760" dirty="0" smtClean="0">
                <a:solidFill>
                  <a:srgbClr val="FF0000"/>
                </a:solidFill>
              </a:rPr>
              <a:t>and examples </a:t>
            </a:r>
            <a:r>
              <a:rPr lang="en-US" sz="1760" dirty="0">
                <a:solidFill>
                  <a:srgbClr val="FF0000"/>
                </a:solidFill>
              </a:rPr>
              <a:t>of each type of information.</a:t>
            </a:r>
          </a:p>
        </p:txBody>
      </p:sp>
      <p:sp>
        <p:nvSpPr>
          <p:cNvPr id="14" name="Title 2"/>
          <p:cNvSpPr>
            <a:spLocks noGrp="1"/>
          </p:cNvSpPr>
          <p:nvPr>
            <p:ph type="title"/>
          </p:nvPr>
        </p:nvSpPr>
        <p:spPr>
          <a:xfrm>
            <a:off x="70266" y="72008"/>
            <a:ext cx="8859452" cy="548680"/>
          </a:xfrm>
        </p:spPr>
        <p:txBody>
          <a:bodyPr>
            <a:noAutofit/>
          </a:bodyPr>
          <a:lstStyle/>
          <a:p>
            <a:r>
              <a:rPr lang="en-US" sz="4000" dirty="0" smtClean="0"/>
              <a:t>1.3 – Information Usage Types</a:t>
            </a:r>
            <a:endParaRPr lang="en-US" sz="4000" dirty="0"/>
          </a:p>
        </p:txBody>
      </p:sp>
    </p:spTree>
    <p:extLst>
      <p:ext uri="{BB962C8B-B14F-4D97-AF65-F5344CB8AC3E}">
        <p14:creationId xmlns:p14="http://schemas.microsoft.com/office/powerpoint/2010/main" val="3846393521"/>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1.3 – Information Usage Types</a:t>
            </a:r>
            <a:endParaRPr lang="en-GB" dirty="0"/>
          </a:p>
        </p:txBody>
      </p:sp>
      <p:sp>
        <p:nvSpPr>
          <p:cNvPr id="2" name="Content Placeholder 1"/>
          <p:cNvSpPr>
            <a:spLocks noGrp="1"/>
          </p:cNvSpPr>
          <p:nvPr>
            <p:ph idx="4294967295"/>
          </p:nvPr>
        </p:nvSpPr>
        <p:spPr>
          <a:xfrm>
            <a:off x="251521" y="1052513"/>
            <a:ext cx="8568952" cy="5400675"/>
          </a:xfrm>
        </p:spPr>
        <p:txBody>
          <a:bodyPr numCol="1">
            <a:noAutofit/>
          </a:bodyPr>
          <a:lstStyle/>
          <a:p>
            <a:pPr marL="269875" indent="-255588">
              <a:buClr>
                <a:srgbClr val="00B050"/>
              </a:buClr>
              <a:buFont typeface="Wingdings 3" panose="05040102010807070707" pitchFamily="18" charset="2"/>
              <a:buChar char=""/>
            </a:pPr>
            <a:r>
              <a:rPr lang="en-GB" sz="1540" dirty="0"/>
              <a:t>Sourced </a:t>
            </a:r>
            <a:r>
              <a:rPr lang="en-GB" sz="1540" dirty="0" smtClean="0"/>
              <a:t>location of information </a:t>
            </a:r>
            <a:r>
              <a:rPr lang="en-GB" sz="1540" dirty="0"/>
              <a:t>can be split into two distinct </a:t>
            </a:r>
            <a:r>
              <a:rPr lang="en-GB" sz="1540" dirty="0" smtClean="0"/>
              <a:t>places; internal </a:t>
            </a:r>
            <a:r>
              <a:rPr lang="en-GB" sz="1540" dirty="0"/>
              <a:t>and </a:t>
            </a:r>
            <a:r>
              <a:rPr lang="en-GB" sz="1540" dirty="0" smtClean="0"/>
              <a:t>external, </a:t>
            </a:r>
            <a:r>
              <a:rPr lang="en-GB" sz="1540" dirty="0"/>
              <a:t>both with their merits and issues</a:t>
            </a:r>
            <a:r>
              <a:rPr lang="en-GB" sz="1540" dirty="0" smtClean="0"/>
              <a:t>. Companies will use both locations for bets effect and few companies will work independently of both. Supermarkets have suppliers as well as customers, factories are still the middle men for raw materials and customers.</a:t>
            </a:r>
          </a:p>
          <a:p>
            <a:pPr marL="285750" indent="-285750">
              <a:buClr>
                <a:srgbClr val="00B050"/>
              </a:buClr>
              <a:buFont typeface="Wingdings 3" panose="05040102010807070707" pitchFamily="18" charset="2"/>
              <a:buChar char=""/>
            </a:pPr>
            <a:r>
              <a:rPr lang="sv-SE" sz="1540" b="1" dirty="0" smtClean="0"/>
              <a:t>Internal</a:t>
            </a:r>
            <a:r>
              <a:rPr lang="sv-SE" sz="1540" dirty="0" smtClean="0"/>
              <a:t> </a:t>
            </a:r>
            <a:r>
              <a:rPr lang="sv-SE" sz="1540" dirty="0"/>
              <a:t>(e.g. financial reports, market analysis)  </a:t>
            </a:r>
            <a:r>
              <a:rPr lang="sv-SE" sz="1540" dirty="0" smtClean="0"/>
              <a:t>These include:</a:t>
            </a:r>
          </a:p>
          <a:p>
            <a:pPr marL="541338" lvl="1">
              <a:buClr>
                <a:srgbClr val="00B050"/>
              </a:buClr>
            </a:pPr>
            <a:r>
              <a:rPr lang="en-GB" sz="1540" b="1" dirty="0"/>
              <a:t>Financial Information</a:t>
            </a:r>
            <a:r>
              <a:rPr lang="en-GB" sz="1540" dirty="0"/>
              <a:t>: </a:t>
            </a:r>
            <a:r>
              <a:rPr lang="en-GB" sz="1540" dirty="0" smtClean="0"/>
              <a:t>this </a:t>
            </a:r>
            <a:r>
              <a:rPr lang="en-GB" sz="1540" dirty="0"/>
              <a:t>is information related to the </a:t>
            </a:r>
            <a:r>
              <a:rPr lang="en-GB" sz="1540" dirty="0" smtClean="0"/>
              <a:t>performance </a:t>
            </a:r>
            <a:r>
              <a:rPr lang="en-GB" sz="1540" dirty="0"/>
              <a:t>and profit and loss of the company. This will include information on </a:t>
            </a:r>
            <a:r>
              <a:rPr lang="en-GB" sz="1540" dirty="0" smtClean="0"/>
              <a:t>how </a:t>
            </a:r>
            <a:r>
              <a:rPr lang="en-GB" sz="1540" dirty="0"/>
              <a:t>much you pay for items, how much you pay staff, the costs of rates and the </a:t>
            </a:r>
            <a:r>
              <a:rPr lang="en-GB" sz="1540" dirty="0" smtClean="0"/>
              <a:t>taxes </a:t>
            </a:r>
            <a:r>
              <a:rPr lang="en-GB" sz="1540" dirty="0"/>
              <a:t>that you pay as a business</a:t>
            </a:r>
            <a:r>
              <a:rPr lang="en-GB" sz="1540" dirty="0" smtClean="0"/>
              <a:t>.</a:t>
            </a:r>
          </a:p>
          <a:p>
            <a:pPr marL="541338" lvl="1">
              <a:buClr>
                <a:srgbClr val="00B050"/>
              </a:buClr>
            </a:pPr>
            <a:r>
              <a:rPr lang="en-GB" sz="1540" b="1" dirty="0"/>
              <a:t>Personnel Information</a:t>
            </a:r>
            <a:r>
              <a:rPr lang="en-GB" sz="1540" dirty="0"/>
              <a:t>: </a:t>
            </a:r>
            <a:r>
              <a:rPr lang="en-GB" sz="1540" dirty="0" smtClean="0"/>
              <a:t>This </a:t>
            </a:r>
            <a:r>
              <a:rPr lang="en-GB" sz="1540" dirty="0"/>
              <a:t>is information held by the company </a:t>
            </a:r>
            <a:r>
              <a:rPr lang="en-GB" sz="1540" dirty="0" smtClean="0"/>
              <a:t>on </a:t>
            </a:r>
            <a:r>
              <a:rPr lang="en-GB" sz="1540" dirty="0"/>
              <a:t>their employees. This information must be freely available to the employee </a:t>
            </a:r>
            <a:r>
              <a:rPr lang="en-GB" sz="1540" dirty="0" smtClean="0"/>
              <a:t>any </a:t>
            </a:r>
            <a:r>
              <a:rPr lang="en-GB" sz="1540" dirty="0"/>
              <a:t>time that they request it.</a:t>
            </a:r>
            <a:endParaRPr lang="sv-SE" sz="1540" dirty="0"/>
          </a:p>
          <a:p>
            <a:pPr marL="541338" lvl="1">
              <a:buClr>
                <a:srgbClr val="00B050"/>
              </a:buClr>
            </a:pPr>
            <a:r>
              <a:rPr lang="en-GB" sz="1540" b="1" dirty="0"/>
              <a:t>Marketing Information</a:t>
            </a:r>
            <a:r>
              <a:rPr lang="en-GB" sz="1540" dirty="0"/>
              <a:t>: </a:t>
            </a:r>
            <a:r>
              <a:rPr lang="en-GB" sz="1540" dirty="0" smtClean="0"/>
              <a:t>this </a:t>
            </a:r>
            <a:r>
              <a:rPr lang="en-GB" sz="1540" dirty="0"/>
              <a:t>is used by the </a:t>
            </a:r>
            <a:r>
              <a:rPr lang="en-GB" sz="1540" dirty="0" smtClean="0"/>
              <a:t>marketing </a:t>
            </a:r>
            <a:r>
              <a:rPr lang="en-GB" sz="1540" dirty="0"/>
              <a:t>team to </a:t>
            </a:r>
            <a:r>
              <a:rPr lang="en-GB" sz="1540" dirty="0" smtClean="0"/>
              <a:t>identify </a:t>
            </a:r>
            <a:r>
              <a:rPr lang="en-GB" sz="1540" dirty="0"/>
              <a:t>what products or services offered </a:t>
            </a:r>
            <a:r>
              <a:rPr lang="en-GB" sz="1540" dirty="0" smtClean="0"/>
              <a:t>are </a:t>
            </a:r>
            <a:r>
              <a:rPr lang="en-GB" sz="1540" dirty="0"/>
              <a:t>most successful. </a:t>
            </a:r>
            <a:r>
              <a:rPr lang="en-GB" sz="1540" dirty="0" smtClean="0"/>
              <a:t>They </a:t>
            </a:r>
            <a:r>
              <a:rPr lang="en-GB" sz="1540" dirty="0"/>
              <a:t>collect information from different departments such as </a:t>
            </a:r>
            <a:r>
              <a:rPr lang="en-GB" sz="1540" dirty="0" smtClean="0"/>
              <a:t>sales </a:t>
            </a:r>
            <a:r>
              <a:rPr lang="en-GB" sz="1540" dirty="0"/>
              <a:t>to promote certain products or services based on current success rates. </a:t>
            </a:r>
            <a:endParaRPr lang="en-GB" sz="1540" dirty="0" smtClean="0"/>
          </a:p>
          <a:p>
            <a:pPr marL="541338" lvl="1">
              <a:buClr>
                <a:srgbClr val="00B050"/>
              </a:buClr>
            </a:pPr>
            <a:r>
              <a:rPr lang="en-GB" sz="1540" b="1" dirty="0" smtClean="0"/>
              <a:t>Purchasing </a:t>
            </a:r>
            <a:r>
              <a:rPr lang="en-GB" sz="1540" b="1" dirty="0"/>
              <a:t>Information</a:t>
            </a:r>
            <a:r>
              <a:rPr lang="en-GB" sz="1540" dirty="0"/>
              <a:t>: </a:t>
            </a:r>
            <a:r>
              <a:rPr lang="en-GB" sz="1540" dirty="0" smtClean="0"/>
              <a:t>this </a:t>
            </a:r>
            <a:r>
              <a:rPr lang="en-GB" sz="1540" dirty="0"/>
              <a:t>is collected by the purchasing </a:t>
            </a:r>
            <a:r>
              <a:rPr lang="en-GB" sz="1540" dirty="0" smtClean="0"/>
              <a:t>department </a:t>
            </a:r>
            <a:r>
              <a:rPr lang="en-GB" sz="1540" dirty="0"/>
              <a:t>who are involved with buying all of the products needed to run your </a:t>
            </a:r>
            <a:r>
              <a:rPr lang="en-GB" sz="1540" dirty="0" smtClean="0"/>
              <a:t>business.</a:t>
            </a:r>
          </a:p>
          <a:p>
            <a:pPr marL="541338" lvl="1">
              <a:buClr>
                <a:srgbClr val="00B050"/>
              </a:buClr>
            </a:pPr>
            <a:r>
              <a:rPr lang="en-GB" sz="1540" b="1" dirty="0"/>
              <a:t>Sales Information</a:t>
            </a:r>
            <a:r>
              <a:rPr lang="en-GB" sz="1540" dirty="0"/>
              <a:t>: </a:t>
            </a:r>
            <a:r>
              <a:rPr lang="en-GB" sz="1540" dirty="0" smtClean="0"/>
              <a:t>this </a:t>
            </a:r>
            <a:r>
              <a:rPr lang="en-GB" sz="1540" dirty="0"/>
              <a:t>needs </a:t>
            </a:r>
            <a:r>
              <a:rPr lang="en-GB" sz="1540" dirty="0" smtClean="0"/>
              <a:t>to </a:t>
            </a:r>
            <a:r>
              <a:rPr lang="en-GB" sz="1540" dirty="0"/>
              <a:t>be monitored based on the product or services offered by your company. This </a:t>
            </a:r>
            <a:r>
              <a:rPr lang="en-GB" sz="1540" dirty="0" smtClean="0"/>
              <a:t>information </a:t>
            </a:r>
            <a:r>
              <a:rPr lang="en-GB" sz="1540" dirty="0"/>
              <a:t>needs to be passed </a:t>
            </a:r>
            <a:r>
              <a:rPr lang="en-GB" sz="1540" dirty="0" smtClean="0"/>
              <a:t>to ensure </a:t>
            </a:r>
            <a:r>
              <a:rPr lang="en-GB" sz="1540" dirty="0"/>
              <a:t>that the cost of your good or service is less than the sale price.</a:t>
            </a:r>
          </a:p>
          <a:p>
            <a:pPr marL="541338" lvl="1">
              <a:buClr>
                <a:srgbClr val="00B050"/>
              </a:buClr>
            </a:pPr>
            <a:r>
              <a:rPr lang="en-GB" sz="1540" b="1" dirty="0"/>
              <a:t>Manufacturing information</a:t>
            </a:r>
            <a:r>
              <a:rPr lang="en-GB" sz="1540" dirty="0"/>
              <a:t>: This is information about the cost of manufacturing </a:t>
            </a:r>
            <a:r>
              <a:rPr lang="en-GB" sz="1540" dirty="0" smtClean="0"/>
              <a:t>goods </a:t>
            </a:r>
            <a:r>
              <a:rPr lang="en-GB" sz="1540" dirty="0"/>
              <a:t>within the </a:t>
            </a:r>
            <a:r>
              <a:rPr lang="en-GB" sz="1540" dirty="0" smtClean="0"/>
              <a:t>company and </a:t>
            </a:r>
            <a:r>
              <a:rPr lang="en-GB" sz="1540" dirty="0"/>
              <a:t>will normally include the </a:t>
            </a:r>
            <a:r>
              <a:rPr lang="en-GB" sz="1540" dirty="0" smtClean="0"/>
              <a:t>running </a:t>
            </a:r>
            <a:r>
              <a:rPr lang="en-GB" sz="1540" dirty="0"/>
              <a:t>cost of all machinery, the wages paid to production staff and the cost </a:t>
            </a:r>
            <a:r>
              <a:rPr lang="en-GB" sz="1540" dirty="0" smtClean="0"/>
              <a:t>of </a:t>
            </a:r>
            <a:r>
              <a:rPr lang="en-GB" sz="1540" dirty="0"/>
              <a:t>raw materials </a:t>
            </a:r>
            <a:r>
              <a:rPr lang="en-GB" sz="1540" dirty="0" smtClean="0"/>
              <a:t>used </a:t>
            </a:r>
            <a:r>
              <a:rPr lang="en-GB" sz="1540" dirty="0"/>
              <a:t>up in the manufacturing process</a:t>
            </a:r>
            <a:r>
              <a:rPr lang="en-GB" sz="1540" dirty="0" smtClean="0"/>
              <a:t>.</a:t>
            </a:r>
            <a:endParaRPr lang="en-GB" sz="1540" dirty="0"/>
          </a:p>
        </p:txBody>
      </p:sp>
    </p:spTree>
    <p:extLst>
      <p:ext uri="{BB962C8B-B14F-4D97-AF65-F5344CB8AC3E}">
        <p14:creationId xmlns:p14="http://schemas.microsoft.com/office/powerpoint/2010/main" val="16019877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1.3 – Information Usage Types</a:t>
            </a:r>
            <a:endParaRPr lang="en-GB" dirty="0"/>
          </a:p>
        </p:txBody>
      </p:sp>
      <p:sp>
        <p:nvSpPr>
          <p:cNvPr id="2" name="Content Placeholder 1"/>
          <p:cNvSpPr>
            <a:spLocks noGrp="1"/>
          </p:cNvSpPr>
          <p:nvPr>
            <p:ph idx="4294967295"/>
          </p:nvPr>
        </p:nvSpPr>
        <p:spPr>
          <a:xfrm>
            <a:off x="251521" y="1052513"/>
            <a:ext cx="8568952" cy="5184775"/>
          </a:xfrm>
        </p:spPr>
        <p:txBody>
          <a:bodyPr numCol="1">
            <a:noAutofit/>
          </a:bodyPr>
          <a:lstStyle/>
          <a:p>
            <a:pPr marL="258763" indent="-255588">
              <a:buClr>
                <a:srgbClr val="00B050"/>
              </a:buClr>
            </a:pPr>
            <a:r>
              <a:rPr lang="en-GB" sz="1400" b="1" dirty="0" smtClean="0"/>
              <a:t>External</a:t>
            </a:r>
            <a:r>
              <a:rPr lang="en-GB" sz="1400" dirty="0" smtClean="0"/>
              <a:t>: </a:t>
            </a:r>
            <a:r>
              <a:rPr lang="en-GB" sz="1400" dirty="0"/>
              <a:t>Examples of external </a:t>
            </a:r>
            <a:r>
              <a:rPr lang="en-GB" sz="1400" dirty="0" smtClean="0"/>
              <a:t>information </a:t>
            </a:r>
            <a:r>
              <a:rPr lang="en-GB" sz="1400" dirty="0"/>
              <a:t>sources are: Government, trade groupings, commercially provided </a:t>
            </a:r>
            <a:r>
              <a:rPr lang="en-GB" sz="1400" dirty="0" smtClean="0"/>
              <a:t>information</a:t>
            </a:r>
            <a:r>
              <a:rPr lang="en-GB" sz="1400" dirty="0"/>
              <a:t>, database and research. If a company uses external sources of </a:t>
            </a:r>
            <a:r>
              <a:rPr lang="en-GB" sz="1400" dirty="0" smtClean="0"/>
              <a:t>information </a:t>
            </a:r>
            <a:r>
              <a:rPr lang="en-GB" sz="1400" dirty="0"/>
              <a:t>then they must be sure of the reliability of the data sources. Here </a:t>
            </a:r>
            <a:r>
              <a:rPr lang="en-GB" sz="1400" dirty="0" smtClean="0"/>
              <a:t>are </a:t>
            </a:r>
            <a:r>
              <a:rPr lang="en-GB" sz="1400" dirty="0"/>
              <a:t>some examples of how the company could use information supplies by external </a:t>
            </a:r>
            <a:r>
              <a:rPr lang="en-GB" sz="1400" dirty="0" smtClean="0"/>
              <a:t>sources:</a:t>
            </a:r>
          </a:p>
          <a:p>
            <a:pPr marL="541338" lvl="1">
              <a:buClr>
                <a:srgbClr val="00B050"/>
              </a:buClr>
            </a:pPr>
            <a:r>
              <a:rPr lang="en-GB" sz="1400" b="1" dirty="0"/>
              <a:t>Government</a:t>
            </a:r>
            <a:r>
              <a:rPr lang="en-GB" sz="1400" dirty="0"/>
              <a:t>: </a:t>
            </a:r>
            <a:r>
              <a:rPr lang="en-GB" sz="1400" dirty="0" smtClean="0"/>
              <a:t>This comes </a:t>
            </a:r>
            <a:r>
              <a:rPr lang="en-GB" sz="1400" dirty="0"/>
              <a:t>from a </a:t>
            </a:r>
            <a:r>
              <a:rPr lang="en-GB" sz="1400" dirty="0" smtClean="0"/>
              <a:t>reliable </a:t>
            </a:r>
            <a:r>
              <a:rPr lang="en-GB" sz="1400" dirty="0"/>
              <a:t>source as this is the governing body that they business operates </a:t>
            </a:r>
            <a:r>
              <a:rPr lang="en-GB" sz="1400" dirty="0" smtClean="0"/>
              <a:t>within</a:t>
            </a:r>
            <a:r>
              <a:rPr lang="en-GB" sz="1400" dirty="0"/>
              <a:t>. Companies need to use important legal information from the Government to </a:t>
            </a:r>
            <a:r>
              <a:rPr lang="en-GB" sz="1400" dirty="0" smtClean="0"/>
              <a:t>help </a:t>
            </a:r>
            <a:r>
              <a:rPr lang="en-GB" sz="1400" dirty="0"/>
              <a:t>run the business successfully and legally. </a:t>
            </a:r>
            <a:r>
              <a:rPr lang="en-GB" sz="1400" dirty="0" smtClean="0"/>
              <a:t>For example, </a:t>
            </a:r>
            <a:r>
              <a:rPr lang="en-GB" sz="1400" dirty="0"/>
              <a:t>if the Government offered businesses grants for opening </a:t>
            </a:r>
            <a:r>
              <a:rPr lang="en-GB" sz="1400" dirty="0" smtClean="0"/>
              <a:t>manufacturing </a:t>
            </a:r>
            <a:r>
              <a:rPr lang="en-GB" sz="1400" dirty="0"/>
              <a:t>plants in areas of high unemployment a company might use this </a:t>
            </a:r>
            <a:r>
              <a:rPr lang="en-GB" sz="1400" dirty="0" smtClean="0"/>
              <a:t>information </a:t>
            </a:r>
            <a:r>
              <a:rPr lang="en-GB" sz="1400" dirty="0"/>
              <a:t>to their advantage to set up a new plant at a lower cost than in </a:t>
            </a:r>
            <a:r>
              <a:rPr lang="en-GB" sz="1400" dirty="0" smtClean="0"/>
              <a:t>another </a:t>
            </a:r>
            <a:r>
              <a:rPr lang="en-GB" sz="1400" dirty="0"/>
              <a:t>area.</a:t>
            </a:r>
            <a:endParaRPr lang="en-GB" sz="1400" dirty="0" smtClean="0"/>
          </a:p>
          <a:p>
            <a:pPr marL="541338" lvl="1">
              <a:buClr>
                <a:srgbClr val="00B050"/>
              </a:buClr>
            </a:pPr>
            <a:r>
              <a:rPr lang="en-GB" sz="1400" b="1" dirty="0"/>
              <a:t>Trade Groupings</a:t>
            </a:r>
            <a:r>
              <a:rPr lang="en-GB" sz="1400" dirty="0"/>
              <a:t>: </a:t>
            </a:r>
            <a:r>
              <a:rPr lang="en-GB" sz="1400" dirty="0" smtClean="0"/>
              <a:t>This </a:t>
            </a:r>
            <a:r>
              <a:rPr lang="en-GB" sz="1400" dirty="0"/>
              <a:t>is a group of businesses that operate within </a:t>
            </a:r>
            <a:r>
              <a:rPr lang="en-GB" sz="1400" dirty="0" smtClean="0"/>
              <a:t>the </a:t>
            </a:r>
            <a:r>
              <a:rPr lang="en-GB" sz="1400" dirty="0"/>
              <a:t>same sector and not within the same location. For example tech companies </a:t>
            </a:r>
            <a:r>
              <a:rPr lang="en-GB" sz="1400" dirty="0" smtClean="0"/>
              <a:t>would </a:t>
            </a:r>
            <a:r>
              <a:rPr lang="en-GB" sz="1400" dirty="0"/>
              <a:t>be part of the Technical Trade Association and Farmers </a:t>
            </a:r>
            <a:r>
              <a:rPr lang="en-GB" sz="1400" dirty="0" smtClean="0"/>
              <a:t>part </a:t>
            </a:r>
            <a:r>
              <a:rPr lang="en-GB" sz="1400" dirty="0"/>
              <a:t>of </a:t>
            </a:r>
            <a:r>
              <a:rPr lang="en-GB" sz="1400" dirty="0" smtClean="0"/>
              <a:t>the </a:t>
            </a:r>
            <a:r>
              <a:rPr lang="en-GB" sz="1400" dirty="0"/>
              <a:t>Farming Association within a country or region. As a business being a member </a:t>
            </a:r>
            <a:r>
              <a:rPr lang="en-GB" sz="1400" dirty="0" smtClean="0"/>
              <a:t>of </a:t>
            </a:r>
            <a:r>
              <a:rPr lang="en-GB" sz="1400" dirty="0"/>
              <a:t>a trade grouping enables you to access information that helps you run your </a:t>
            </a:r>
            <a:r>
              <a:rPr lang="en-GB" sz="1400" dirty="0" smtClean="0"/>
              <a:t>business </a:t>
            </a:r>
            <a:r>
              <a:rPr lang="en-GB" sz="1400" dirty="0"/>
              <a:t>successfully. For example, solicitors are part of the legal trade and </a:t>
            </a:r>
            <a:r>
              <a:rPr lang="en-GB" sz="1400" dirty="0" smtClean="0"/>
              <a:t>will </a:t>
            </a:r>
            <a:r>
              <a:rPr lang="en-GB" sz="1400" dirty="0"/>
              <a:t>have memberships that give them access to the latest laws that the must use </a:t>
            </a:r>
            <a:r>
              <a:rPr lang="en-GB" sz="1400" dirty="0" smtClean="0"/>
              <a:t>to </a:t>
            </a:r>
            <a:r>
              <a:rPr lang="en-GB" sz="1400" dirty="0"/>
              <a:t>support their clients in the best possible way. </a:t>
            </a:r>
            <a:endParaRPr lang="en-GB" sz="1400" dirty="0" smtClean="0"/>
          </a:p>
          <a:p>
            <a:pPr marL="541338" lvl="1">
              <a:buClr>
                <a:srgbClr val="00B050"/>
              </a:buClr>
            </a:pPr>
            <a:r>
              <a:rPr lang="en-GB" sz="1400" b="1" dirty="0"/>
              <a:t>Commercially Provided</a:t>
            </a:r>
            <a:r>
              <a:rPr lang="en-GB" sz="1400" dirty="0"/>
              <a:t>: Companies can use </a:t>
            </a:r>
            <a:r>
              <a:rPr lang="en-GB" sz="1400" dirty="0" smtClean="0"/>
              <a:t>this </a:t>
            </a:r>
            <a:r>
              <a:rPr lang="en-GB" sz="1400" dirty="0"/>
              <a:t>information to </a:t>
            </a:r>
            <a:r>
              <a:rPr lang="en-GB" sz="1400" dirty="0" smtClean="0"/>
              <a:t>help </a:t>
            </a:r>
            <a:r>
              <a:rPr lang="en-GB" sz="1400" dirty="0"/>
              <a:t>them make the correct business decisions. These decisions are made based on </a:t>
            </a:r>
            <a:r>
              <a:rPr lang="en-GB" sz="1400" dirty="0" smtClean="0"/>
              <a:t>information </a:t>
            </a:r>
            <a:r>
              <a:rPr lang="en-GB" sz="1400" dirty="0"/>
              <a:t>made available to them from other companies. For example, a hotel </a:t>
            </a:r>
            <a:r>
              <a:rPr lang="en-GB" sz="1400" dirty="0" smtClean="0"/>
              <a:t>group </a:t>
            </a:r>
            <a:r>
              <a:rPr lang="en-GB" sz="1400" dirty="0"/>
              <a:t>might use the information about the number of flights to and from a number </a:t>
            </a:r>
            <a:r>
              <a:rPr lang="en-GB" sz="1400" dirty="0" smtClean="0"/>
              <a:t>of </a:t>
            </a:r>
            <a:r>
              <a:rPr lang="en-GB" sz="1400" dirty="0"/>
              <a:t>airports along with the information on the number of hotels beside each </a:t>
            </a:r>
            <a:r>
              <a:rPr lang="en-GB" sz="1400" dirty="0" smtClean="0"/>
              <a:t>airport </a:t>
            </a:r>
            <a:r>
              <a:rPr lang="en-GB" sz="1400" dirty="0"/>
              <a:t>to make a decision on where to open their newest hotel</a:t>
            </a:r>
            <a:r>
              <a:rPr lang="en-GB" sz="1400" dirty="0" smtClean="0"/>
              <a:t>.</a:t>
            </a:r>
          </a:p>
          <a:p>
            <a:pPr marL="541338" lvl="1">
              <a:buClr>
                <a:srgbClr val="00B050"/>
              </a:buClr>
            </a:pPr>
            <a:r>
              <a:rPr lang="en-GB" sz="1400" b="1" dirty="0"/>
              <a:t>Databases &amp; Research</a:t>
            </a:r>
            <a:r>
              <a:rPr lang="en-GB" sz="1400" dirty="0"/>
              <a:t>: Companies can research information that might help them </a:t>
            </a:r>
            <a:r>
              <a:rPr lang="en-GB" sz="1400" dirty="0" smtClean="0"/>
              <a:t>increase </a:t>
            </a:r>
            <a:r>
              <a:rPr lang="en-GB" sz="1400" dirty="0"/>
              <a:t>the sales and level of interest in their business. The key thing to </a:t>
            </a:r>
            <a:r>
              <a:rPr lang="en-GB" sz="1400" dirty="0" smtClean="0"/>
              <a:t>researching </a:t>
            </a:r>
            <a:r>
              <a:rPr lang="en-GB" sz="1400" dirty="0"/>
              <a:t>information that helps run your business to ensure it is accurate </a:t>
            </a:r>
            <a:r>
              <a:rPr lang="en-GB" sz="1400" dirty="0" smtClean="0"/>
              <a:t>and </a:t>
            </a:r>
            <a:r>
              <a:rPr lang="en-GB" sz="1400" dirty="0"/>
              <a:t>reliable. Some companies will pay to access commercially available databases </a:t>
            </a:r>
            <a:r>
              <a:rPr lang="en-GB" sz="1400" dirty="0" smtClean="0"/>
              <a:t>that </a:t>
            </a:r>
            <a:r>
              <a:rPr lang="en-GB" sz="1400" dirty="0"/>
              <a:t>offer a range of information directly based on their business sector.</a:t>
            </a:r>
          </a:p>
        </p:txBody>
      </p:sp>
    </p:spTree>
    <p:extLst>
      <p:ext uri="{BB962C8B-B14F-4D97-AF65-F5344CB8AC3E}">
        <p14:creationId xmlns:p14="http://schemas.microsoft.com/office/powerpoint/2010/main" val="31401657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1.3 – Information Usage Types</a:t>
            </a:r>
            <a:endParaRPr lang="en-GB" dirty="0"/>
          </a:p>
        </p:txBody>
      </p:sp>
      <p:sp>
        <p:nvSpPr>
          <p:cNvPr id="2" name="Content Placeholder 1"/>
          <p:cNvSpPr>
            <a:spLocks noGrp="1"/>
          </p:cNvSpPr>
          <p:nvPr>
            <p:ph idx="4294967295"/>
          </p:nvPr>
        </p:nvSpPr>
        <p:spPr>
          <a:xfrm>
            <a:off x="251521" y="1052736"/>
            <a:ext cx="8568952" cy="5472113"/>
          </a:xfrm>
        </p:spPr>
        <p:txBody>
          <a:bodyPr numCol="1">
            <a:noAutofit/>
          </a:bodyPr>
          <a:lstStyle/>
          <a:p>
            <a:pPr marL="269875" indent="-255588">
              <a:buClr>
                <a:srgbClr val="00B050"/>
              </a:buClr>
              <a:buFont typeface="Wingdings 3" panose="05040102010807070707" pitchFamily="18" charset="2"/>
              <a:buChar char=""/>
            </a:pPr>
            <a:r>
              <a:rPr lang="en-GB" sz="2000" dirty="0" smtClean="0">
                <a:latin typeface="Arial" panose="020B0604020202020204" pitchFamily="34" charset="0"/>
                <a:cs typeface="Arial" panose="020B0604020202020204" pitchFamily="34" charset="0"/>
              </a:rPr>
              <a:t>Sourced information can be split into two distinct categories; primary and secondary, both with their merits and issues.</a:t>
            </a:r>
          </a:p>
          <a:p>
            <a:pPr marL="269875" indent="-255588">
              <a:buClr>
                <a:srgbClr val="00B050"/>
              </a:buClr>
            </a:pPr>
            <a:r>
              <a:rPr lang="en-GB" sz="2000" b="1" dirty="0" smtClean="0">
                <a:latin typeface="Arial" panose="020B0604020202020204" pitchFamily="34" charset="0"/>
                <a:cs typeface="Arial" panose="020B0604020202020204" pitchFamily="34" charset="0"/>
              </a:rPr>
              <a:t>Primary research </a:t>
            </a:r>
            <a:r>
              <a:rPr lang="en-GB" sz="2000" dirty="0" smtClean="0">
                <a:latin typeface="Arial" panose="020B0604020202020204" pitchFamily="34" charset="0"/>
                <a:cs typeface="Arial" panose="020B0604020202020204" pitchFamily="34" charset="0"/>
              </a:rPr>
              <a:t>(field research) involves the collection of data that does not already exist. This can be achieved through numerous forms, including questionnaires and interviews.  This is research the company carries out itself, with its own staff, for its own purpose. There are obvious </a:t>
            </a:r>
            <a:r>
              <a:rPr lang="en-GB" sz="2000" b="1" dirty="0" smtClean="0">
                <a:latin typeface="Arial" panose="020B0604020202020204" pitchFamily="34" charset="0"/>
                <a:cs typeface="Arial" panose="020B0604020202020204" pitchFamily="34" charset="0"/>
              </a:rPr>
              <a:t>benefits</a:t>
            </a:r>
            <a:r>
              <a:rPr lang="en-GB" sz="2000" dirty="0" smtClean="0">
                <a:latin typeface="Arial" panose="020B0604020202020204" pitchFamily="34" charset="0"/>
                <a:cs typeface="Arial" panose="020B0604020202020204" pitchFamily="34" charset="0"/>
              </a:rPr>
              <a:t> to this kind of research:</a:t>
            </a:r>
          </a:p>
          <a:p>
            <a:pPr lvl="1">
              <a:buClr>
                <a:srgbClr val="00B050"/>
              </a:buClr>
            </a:pPr>
            <a:r>
              <a:rPr lang="en-GB" sz="2000" dirty="0" smtClean="0">
                <a:latin typeface="Arial" panose="020B0604020202020204" pitchFamily="34" charset="0"/>
                <a:cs typeface="Arial" panose="020B0604020202020204" pitchFamily="34" charset="0"/>
              </a:rPr>
              <a:t>Can be tailored to the companies needs</a:t>
            </a:r>
          </a:p>
          <a:p>
            <a:pPr lvl="1">
              <a:buClr>
                <a:srgbClr val="00B050"/>
              </a:buClr>
            </a:pPr>
            <a:r>
              <a:rPr lang="en-GB" sz="2000" dirty="0" smtClean="0">
                <a:latin typeface="Arial" panose="020B0604020202020204" pitchFamily="34" charset="0"/>
                <a:cs typeface="Arial" panose="020B0604020202020204" pitchFamily="34" charset="0"/>
              </a:rPr>
              <a:t>Company can control the flow of information</a:t>
            </a:r>
          </a:p>
          <a:p>
            <a:pPr lvl="1">
              <a:buClr>
                <a:srgbClr val="00B050"/>
              </a:buClr>
            </a:pPr>
            <a:r>
              <a:rPr lang="en-GB" sz="2000" dirty="0" smtClean="0">
                <a:latin typeface="Arial" panose="020B0604020202020204" pitchFamily="34" charset="0"/>
                <a:cs typeface="Arial" panose="020B0604020202020204" pitchFamily="34" charset="0"/>
              </a:rPr>
              <a:t>Can be adapted on the spot to gauge additional opinion</a:t>
            </a:r>
          </a:p>
          <a:p>
            <a:pPr marL="269875" indent="-255588">
              <a:buClr>
                <a:srgbClr val="00B050"/>
              </a:buClr>
            </a:pPr>
            <a:r>
              <a:rPr lang="en-GB" sz="2000" dirty="0" smtClean="0">
                <a:latin typeface="Arial" panose="020B0604020202020204" pitchFamily="34" charset="0"/>
                <a:cs typeface="Arial" panose="020B0604020202020204" pitchFamily="34" charset="0"/>
              </a:rPr>
              <a:t>There are many </a:t>
            </a:r>
            <a:r>
              <a:rPr lang="en-GB" sz="2000" b="1" dirty="0" smtClean="0">
                <a:latin typeface="Arial" panose="020B0604020202020204" pitchFamily="34" charset="0"/>
                <a:cs typeface="Arial" panose="020B0604020202020204" pitchFamily="34" charset="0"/>
              </a:rPr>
              <a:t>pitfalls</a:t>
            </a:r>
            <a:r>
              <a:rPr lang="en-GB" sz="2000" dirty="0" smtClean="0">
                <a:latin typeface="Arial" panose="020B0604020202020204" pitchFamily="34" charset="0"/>
                <a:cs typeface="Arial" panose="020B0604020202020204" pitchFamily="34" charset="0"/>
              </a:rPr>
              <a:t> for this type of research:</a:t>
            </a:r>
          </a:p>
          <a:p>
            <a:pPr lvl="1">
              <a:buClr>
                <a:srgbClr val="00B050"/>
              </a:buClr>
            </a:pPr>
            <a:r>
              <a:rPr lang="en-GB" sz="2000" dirty="0" smtClean="0">
                <a:latin typeface="Arial" panose="020B0604020202020204" pitchFamily="34" charset="0"/>
                <a:cs typeface="Arial" panose="020B0604020202020204" pitchFamily="34" charset="0"/>
              </a:rPr>
              <a:t>Could be very expensive because many people need to be contacted.</a:t>
            </a:r>
          </a:p>
          <a:p>
            <a:pPr lvl="1">
              <a:buClr>
                <a:srgbClr val="00B050"/>
              </a:buClr>
            </a:pPr>
            <a:r>
              <a:rPr lang="en-GB" sz="2000" dirty="0" smtClean="0">
                <a:latin typeface="Arial" panose="020B0604020202020204" pitchFamily="34" charset="0"/>
                <a:cs typeface="Arial" panose="020B0604020202020204" pitchFamily="34" charset="0"/>
              </a:rPr>
              <a:t>Take a long time and be out of date when the research is complete.</a:t>
            </a:r>
          </a:p>
          <a:p>
            <a:pPr lvl="1">
              <a:buClr>
                <a:srgbClr val="00B050"/>
              </a:buClr>
            </a:pPr>
            <a:r>
              <a:rPr lang="en-GB" sz="2000" dirty="0" smtClean="0">
                <a:latin typeface="Arial" panose="020B0604020202020204" pitchFamily="34" charset="0"/>
                <a:cs typeface="Arial" panose="020B0604020202020204" pitchFamily="34" charset="0"/>
              </a:rPr>
              <a:t>People may not reply if emails or letters used. </a:t>
            </a:r>
          </a:p>
        </p:txBody>
      </p:sp>
    </p:spTree>
    <p:extLst>
      <p:ext uri="{BB962C8B-B14F-4D97-AF65-F5344CB8AC3E}">
        <p14:creationId xmlns:p14="http://schemas.microsoft.com/office/powerpoint/2010/main" val="30885541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1.3 – Information Usage Types</a:t>
            </a:r>
            <a:endParaRPr lang="en-GB" dirty="0"/>
          </a:p>
        </p:txBody>
      </p:sp>
      <p:sp>
        <p:nvSpPr>
          <p:cNvPr id="2" name="Content Placeholder 1"/>
          <p:cNvSpPr>
            <a:spLocks noGrp="1"/>
          </p:cNvSpPr>
          <p:nvPr>
            <p:ph idx="4294967295"/>
          </p:nvPr>
        </p:nvSpPr>
        <p:spPr>
          <a:xfrm>
            <a:off x="251521" y="1052736"/>
            <a:ext cx="8568952" cy="5472113"/>
          </a:xfrm>
        </p:spPr>
        <p:txBody>
          <a:bodyPr numCol="1">
            <a:noAutofit/>
          </a:bodyPr>
          <a:lstStyle/>
          <a:p>
            <a:pPr marL="269875" indent="-255588">
              <a:buClr>
                <a:srgbClr val="00B050"/>
              </a:buClr>
            </a:pPr>
            <a:r>
              <a:rPr lang="en-GB" sz="2300" b="1" dirty="0" smtClean="0"/>
              <a:t>Secondary research</a:t>
            </a:r>
            <a:r>
              <a:rPr lang="en-GB" sz="2300" dirty="0" smtClean="0"/>
              <a:t> (desk research) involves the summary or collation of existing research rather than primary research, where data is collected from, for example, research subjects or experiments.  Basically using someone else’s primary research to aid your own research problem. The benefits include:</a:t>
            </a:r>
          </a:p>
          <a:p>
            <a:pPr lvl="1">
              <a:buClr>
                <a:srgbClr val="00B050"/>
              </a:buClr>
            </a:pPr>
            <a:r>
              <a:rPr lang="en-GB" dirty="0" smtClean="0"/>
              <a:t>Companies hired know what they are doing and where to look for information</a:t>
            </a:r>
          </a:p>
          <a:p>
            <a:pPr lvl="1">
              <a:buClr>
                <a:srgbClr val="00B050"/>
              </a:buClr>
            </a:pPr>
            <a:r>
              <a:rPr lang="en-GB" dirty="0" smtClean="0"/>
              <a:t>Companies hired can analyse information</a:t>
            </a:r>
          </a:p>
          <a:p>
            <a:pPr lvl="1">
              <a:buClr>
                <a:srgbClr val="00B050"/>
              </a:buClr>
            </a:pPr>
            <a:r>
              <a:rPr lang="en-GB" dirty="0" smtClean="0"/>
              <a:t>It is easier to get someone else to do the work</a:t>
            </a:r>
          </a:p>
          <a:p>
            <a:pPr lvl="1">
              <a:buClr>
                <a:srgbClr val="00B050"/>
              </a:buClr>
            </a:pPr>
            <a:r>
              <a:rPr lang="en-GB" dirty="0" smtClean="0"/>
              <a:t>Does not require additional staffing</a:t>
            </a:r>
          </a:p>
          <a:p>
            <a:pPr marL="269875" indent="-255588">
              <a:buClr>
                <a:srgbClr val="00B050"/>
              </a:buClr>
            </a:pPr>
            <a:r>
              <a:rPr lang="en-GB" sz="2300" dirty="0" smtClean="0"/>
              <a:t>Disadvantages include:</a:t>
            </a:r>
          </a:p>
          <a:p>
            <a:pPr lvl="1">
              <a:buClr>
                <a:srgbClr val="00B050"/>
              </a:buClr>
            </a:pPr>
            <a:r>
              <a:rPr lang="en-GB" dirty="0" smtClean="0"/>
              <a:t>Can be expensive</a:t>
            </a:r>
          </a:p>
          <a:p>
            <a:pPr lvl="1">
              <a:buClr>
                <a:srgbClr val="00B050"/>
              </a:buClr>
            </a:pPr>
            <a:r>
              <a:rPr lang="en-GB" dirty="0" smtClean="0"/>
              <a:t>Relies on the honesty of the external body</a:t>
            </a:r>
          </a:p>
          <a:p>
            <a:pPr lvl="1">
              <a:buClr>
                <a:srgbClr val="00B050"/>
              </a:buClr>
            </a:pPr>
            <a:r>
              <a:rPr lang="en-GB" dirty="0" smtClean="0"/>
              <a:t>Can be too specific and non adaptable.</a:t>
            </a:r>
            <a:endParaRPr lang="en-GB" dirty="0"/>
          </a:p>
        </p:txBody>
      </p:sp>
    </p:spTree>
    <p:extLst>
      <p:ext uri="{BB962C8B-B14F-4D97-AF65-F5344CB8AC3E}">
        <p14:creationId xmlns:p14="http://schemas.microsoft.com/office/powerpoint/2010/main" val="20449505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1.3 – Information Usage Types</a:t>
            </a:r>
            <a:endParaRPr lang="en-GB" dirty="0"/>
          </a:p>
        </p:txBody>
      </p:sp>
      <p:sp>
        <p:nvSpPr>
          <p:cNvPr id="2" name="Content Placeholder 1"/>
          <p:cNvSpPr>
            <a:spLocks noGrp="1"/>
          </p:cNvSpPr>
          <p:nvPr>
            <p:ph idx="4294967295"/>
          </p:nvPr>
        </p:nvSpPr>
        <p:spPr>
          <a:xfrm>
            <a:off x="251521" y="1052513"/>
            <a:ext cx="8568952" cy="4968875"/>
          </a:xfrm>
        </p:spPr>
        <p:txBody>
          <a:bodyPr numCol="1">
            <a:noAutofit/>
          </a:bodyPr>
          <a:lstStyle/>
          <a:p>
            <a:pPr marL="255588" indent="-255588">
              <a:buClr>
                <a:srgbClr val="00B050"/>
              </a:buClr>
              <a:buSzPct val="80000"/>
              <a:buFont typeface="Wingdings 3" panose="05040102010807070707" pitchFamily="18" charset="2"/>
              <a:buChar char=""/>
            </a:pPr>
            <a:r>
              <a:rPr lang="en-GB" sz="2000" dirty="0" smtClean="0"/>
              <a:t>Sourced </a:t>
            </a:r>
            <a:r>
              <a:rPr lang="en-GB" sz="2000" dirty="0"/>
              <a:t>information can be split into two distinct </a:t>
            </a:r>
            <a:r>
              <a:rPr lang="en-GB" sz="2000" dirty="0" smtClean="0"/>
              <a:t>types of response; qualitative </a:t>
            </a:r>
            <a:r>
              <a:rPr lang="en-GB" sz="2000" dirty="0"/>
              <a:t>and </a:t>
            </a:r>
            <a:r>
              <a:rPr lang="en-GB" sz="2000" dirty="0" smtClean="0"/>
              <a:t>quantitative, </a:t>
            </a:r>
            <a:r>
              <a:rPr lang="en-GB" sz="2000" dirty="0"/>
              <a:t>both with their merits and issues.</a:t>
            </a:r>
          </a:p>
          <a:p>
            <a:pPr marL="255588" indent="-255588">
              <a:buClr>
                <a:srgbClr val="00B050"/>
              </a:buClr>
              <a:buSzPct val="80000"/>
            </a:pPr>
            <a:r>
              <a:rPr lang="en-GB" sz="2000" b="1" dirty="0" smtClean="0"/>
              <a:t>Qualitative </a:t>
            </a:r>
            <a:r>
              <a:rPr lang="en-GB" sz="2000" b="1" dirty="0"/>
              <a:t>methods</a:t>
            </a:r>
            <a:r>
              <a:rPr lang="en-GB" sz="2000" dirty="0"/>
              <a:t> are ways of collecting data which are concerned with describing </a:t>
            </a:r>
            <a:r>
              <a:rPr lang="en-GB" sz="2000" dirty="0" smtClean="0"/>
              <a:t>purpose and meaning, reasons for things, </a:t>
            </a:r>
            <a:r>
              <a:rPr lang="en-GB" sz="2000" dirty="0"/>
              <a:t>rather than with drawing statistical </a:t>
            </a:r>
            <a:r>
              <a:rPr lang="en-GB" sz="2000" dirty="0" smtClean="0"/>
              <a:t>responses.  </a:t>
            </a:r>
            <a:r>
              <a:rPr lang="en-GB" sz="2000" dirty="0"/>
              <a:t>What qualitative methods (e.g. case studies and interviews) lose on reliability they gain in terms of validity.  They provide a more in depth </a:t>
            </a:r>
            <a:r>
              <a:rPr lang="en-GB" sz="2000" dirty="0" smtClean="0"/>
              <a:t>description, opinion based responses that can be used to judge why rather than how many. Examples include Why, How, For what reason, In your opinion etc.</a:t>
            </a:r>
            <a:endParaRPr lang="en-GB" sz="2000" dirty="0"/>
          </a:p>
          <a:p>
            <a:pPr marL="255588" indent="-255588">
              <a:buClr>
                <a:srgbClr val="00B050"/>
              </a:buClr>
              <a:buSzPct val="80000"/>
            </a:pPr>
            <a:r>
              <a:rPr lang="en-GB" sz="2000" b="1" dirty="0"/>
              <a:t>Quantitative methods</a:t>
            </a:r>
            <a:r>
              <a:rPr lang="en-GB" sz="2000" dirty="0"/>
              <a:t> </a:t>
            </a:r>
            <a:r>
              <a:rPr lang="en-GB" sz="2000" dirty="0" smtClean="0"/>
              <a:t>allow for statistically </a:t>
            </a:r>
            <a:r>
              <a:rPr lang="en-GB" sz="2000" dirty="0"/>
              <a:t>reliable information obtained from numerical measurement to be backed up by and enriched by information about the research participants' explanations. </a:t>
            </a:r>
            <a:r>
              <a:rPr lang="en-GB" sz="2000" dirty="0" smtClean="0"/>
              <a:t>They are results that can be calculated</a:t>
            </a:r>
            <a:r>
              <a:rPr lang="en-GB" sz="2000" dirty="0"/>
              <a:t>, formulated, put into </a:t>
            </a:r>
            <a:r>
              <a:rPr lang="en-GB" sz="2000" dirty="0" smtClean="0"/>
              <a:t>Spread sheets </a:t>
            </a:r>
            <a:r>
              <a:rPr lang="en-GB" sz="2000" dirty="0"/>
              <a:t>and drawn up, </a:t>
            </a:r>
            <a:r>
              <a:rPr lang="en-GB" sz="2000" dirty="0" smtClean="0"/>
              <a:t>used as information that can be queried, sorted and defined against previous and future information. Examples include Yes/No, out of ten, &gt; or &lt;. Even single answer responses can be </a:t>
            </a:r>
            <a:r>
              <a:rPr lang="en-GB" sz="2000" dirty="0"/>
              <a:t>added </a:t>
            </a:r>
            <a:r>
              <a:rPr lang="en-GB" sz="2000" dirty="0" smtClean="0"/>
              <a:t>up if there is a restriction on the possible responses.</a:t>
            </a:r>
          </a:p>
        </p:txBody>
      </p:sp>
    </p:spTree>
    <p:extLst>
      <p:ext uri="{BB962C8B-B14F-4D97-AF65-F5344CB8AC3E}">
        <p14:creationId xmlns:p14="http://schemas.microsoft.com/office/powerpoint/2010/main" val="7018793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1.3 – Information Usage Types</a:t>
            </a:r>
            <a:endParaRPr lang="en-GB" dirty="0"/>
          </a:p>
        </p:txBody>
      </p:sp>
      <p:sp>
        <p:nvSpPr>
          <p:cNvPr id="2" name="Content Placeholder 1"/>
          <p:cNvSpPr>
            <a:spLocks noGrp="1"/>
          </p:cNvSpPr>
          <p:nvPr>
            <p:ph idx="4294967295"/>
          </p:nvPr>
        </p:nvSpPr>
        <p:spPr>
          <a:xfrm>
            <a:off x="251521" y="1052513"/>
            <a:ext cx="8568952" cy="4968875"/>
          </a:xfrm>
        </p:spPr>
        <p:txBody>
          <a:bodyPr numCol="1">
            <a:noAutofit/>
          </a:bodyPr>
          <a:lstStyle/>
          <a:p>
            <a:pPr marL="255588" indent="-255588">
              <a:spcAft>
                <a:spcPts val="300"/>
              </a:spcAft>
              <a:buClr>
                <a:srgbClr val="00B050"/>
              </a:buClr>
              <a:buSzPct val="80000"/>
              <a:buFont typeface="Wingdings 3" panose="05040102010807070707" pitchFamily="18" charset="2"/>
              <a:buChar char=""/>
            </a:pPr>
            <a:r>
              <a:rPr lang="en-GB" sz="2000" dirty="0" smtClean="0">
                <a:latin typeface="Arial" panose="020B0604020202020204" pitchFamily="34" charset="0"/>
                <a:cs typeface="Arial" panose="020B0604020202020204" pitchFamily="34" charset="0"/>
              </a:rPr>
              <a:t>How old or new the information is can have an affect on its reliability. </a:t>
            </a:r>
          </a:p>
          <a:p>
            <a:pPr marL="631825" indent="-346075">
              <a:spcAft>
                <a:spcPts val="300"/>
              </a:spcAft>
              <a:buClr>
                <a:srgbClr val="00B050"/>
              </a:buClr>
              <a:buSzPct val="80000"/>
              <a:buFont typeface="Wingdings 3" panose="05040102010807070707" pitchFamily="18" charset="2"/>
              <a:buChar char=""/>
            </a:pPr>
            <a:r>
              <a:rPr lang="en-GB" sz="2000" b="1" dirty="0" smtClean="0">
                <a:latin typeface="Arial" panose="020B0604020202020204" pitchFamily="34" charset="0"/>
                <a:cs typeface="Arial" panose="020B0604020202020204" pitchFamily="34" charset="0"/>
              </a:rPr>
              <a:t>Historic Data </a:t>
            </a:r>
            <a:r>
              <a:rPr lang="en-GB" sz="2000" dirty="0" smtClean="0">
                <a:latin typeface="Arial" panose="020B0604020202020204" pitchFamily="34" charset="0"/>
                <a:cs typeface="Arial" panose="020B0604020202020204" pitchFamily="34" charset="0"/>
              </a:rPr>
              <a:t>– This is data that already exists and has existed and been used before. This can include company reports from years past, government data and archived data.</a:t>
            </a:r>
          </a:p>
          <a:p>
            <a:pPr marL="631825" indent="-346075">
              <a:spcAft>
                <a:spcPts val="300"/>
              </a:spcAft>
              <a:buClr>
                <a:srgbClr val="00B050"/>
              </a:buClr>
              <a:buSzPct val="80000"/>
              <a:buFont typeface="Wingdings 3" panose="05040102010807070707" pitchFamily="18" charset="2"/>
              <a:buChar char=""/>
            </a:pPr>
            <a:r>
              <a:rPr lang="en-US" sz="2000" b="1" dirty="0" smtClean="0">
                <a:latin typeface="Arial" panose="020B0604020202020204" pitchFamily="34" charset="0"/>
                <a:cs typeface="Arial" panose="020B0604020202020204" pitchFamily="34" charset="0"/>
              </a:rPr>
              <a:t>Advantages</a:t>
            </a:r>
          </a:p>
          <a:p>
            <a:pPr marL="901700" indent="-269875">
              <a:spcAft>
                <a:spcPts val="300"/>
              </a:spcAft>
              <a:buClr>
                <a:srgbClr val="00B050"/>
              </a:buClr>
              <a:buSzPct val="80000"/>
              <a:buFont typeface="Courier New" panose="02070309020205020404" pitchFamily="49" charset="0"/>
              <a:buChar char="o"/>
            </a:pPr>
            <a:r>
              <a:rPr lang="en-US" sz="2000" dirty="0" smtClean="0">
                <a:latin typeface="Arial" panose="020B0604020202020204" pitchFamily="34" charset="0"/>
                <a:cs typeface="Arial" panose="020B0604020202020204" pitchFamily="34" charset="0"/>
              </a:rPr>
              <a:t>The user does not have to worry about errors introducing changes in data since production.</a:t>
            </a:r>
          </a:p>
          <a:p>
            <a:pPr marL="901700" indent="-269875">
              <a:spcAft>
                <a:spcPts val="300"/>
              </a:spcAft>
              <a:buClr>
                <a:srgbClr val="00B050"/>
              </a:buClr>
              <a:buSzPct val="80000"/>
              <a:buFont typeface="Courier New" panose="02070309020205020404" pitchFamily="49" charset="0"/>
              <a:buChar char="o"/>
            </a:pPr>
            <a:r>
              <a:rPr lang="en-US" sz="2000" dirty="0" smtClean="0">
                <a:latin typeface="Arial" panose="020B0604020202020204" pitchFamily="34" charset="0"/>
                <a:cs typeface="Arial" panose="020B0604020202020204" pitchFamily="34" charset="0"/>
              </a:rPr>
              <a:t>More </a:t>
            </a:r>
            <a:r>
              <a:rPr lang="en-US" sz="2000" dirty="0">
                <a:latin typeface="Arial" panose="020B0604020202020204" pitchFamily="34" charset="0"/>
                <a:cs typeface="Arial" panose="020B0604020202020204" pitchFamily="34" charset="0"/>
              </a:rPr>
              <a:t>cost-effective than other </a:t>
            </a:r>
            <a:r>
              <a:rPr lang="en-US" sz="2000" dirty="0" smtClean="0">
                <a:latin typeface="Arial" panose="020B0604020202020204" pitchFamily="34" charset="0"/>
                <a:cs typeface="Arial" panose="020B0604020202020204" pitchFamily="34" charset="0"/>
              </a:rPr>
              <a:t>methods </a:t>
            </a:r>
            <a:r>
              <a:rPr lang="en-US" sz="2000" dirty="0">
                <a:latin typeface="Arial" panose="020B0604020202020204" pitchFamily="34" charset="0"/>
                <a:cs typeface="Arial" panose="020B0604020202020204" pitchFamily="34" charset="0"/>
              </a:rPr>
              <a:t>because </a:t>
            </a:r>
            <a:r>
              <a:rPr lang="en-US" sz="2000" dirty="0" smtClean="0">
                <a:latin typeface="Arial" panose="020B0604020202020204" pitchFamily="34" charset="0"/>
                <a:cs typeface="Arial" panose="020B0604020202020204" pitchFamily="34" charset="0"/>
              </a:rPr>
              <a:t>users </a:t>
            </a:r>
            <a:r>
              <a:rPr lang="en-US" sz="2000" dirty="0">
                <a:latin typeface="Arial" panose="020B0604020202020204" pitchFamily="34" charset="0"/>
                <a:cs typeface="Arial" panose="020B0604020202020204" pitchFamily="34" charset="0"/>
              </a:rPr>
              <a:t>can use internet databases to locate free archives. </a:t>
            </a:r>
            <a:endParaRPr lang="en-US" sz="2000" dirty="0" smtClean="0">
              <a:latin typeface="Arial" panose="020B0604020202020204" pitchFamily="34" charset="0"/>
              <a:cs typeface="Arial" panose="020B0604020202020204" pitchFamily="34" charset="0"/>
            </a:endParaRPr>
          </a:p>
          <a:p>
            <a:pPr marL="901700" indent="-269875">
              <a:spcAft>
                <a:spcPts val="300"/>
              </a:spcAft>
              <a:buClr>
                <a:srgbClr val="00B050"/>
              </a:buClr>
              <a:buSzPct val="80000"/>
              <a:buFont typeface="Courier New" panose="02070309020205020404" pitchFamily="49" charset="0"/>
              <a:buChar char="o"/>
            </a:pPr>
            <a:r>
              <a:rPr lang="en-US" sz="2000" dirty="0" smtClean="0">
                <a:latin typeface="Arial" panose="020B0604020202020204" pitchFamily="34" charset="0"/>
                <a:cs typeface="Arial" panose="020B0604020202020204" pitchFamily="34" charset="0"/>
              </a:rPr>
              <a:t>Historical Data </a:t>
            </a:r>
            <a:r>
              <a:rPr lang="en-US" sz="2000" dirty="0">
                <a:latin typeface="Arial" panose="020B0604020202020204" pitchFamily="34" charset="0"/>
                <a:cs typeface="Arial" panose="020B0604020202020204" pitchFamily="34" charset="0"/>
              </a:rPr>
              <a:t>can be inclusive of long periods of time, thus allowing for a broader view of trends or outcomes.</a:t>
            </a:r>
          </a:p>
          <a:p>
            <a:pPr marL="631825" indent="-346075">
              <a:spcAft>
                <a:spcPts val="300"/>
              </a:spcAft>
              <a:buClr>
                <a:srgbClr val="00B050"/>
              </a:buClr>
              <a:buSzPct val="80000"/>
              <a:buFont typeface="Wingdings 3" panose="05040102010807070707" pitchFamily="18" charset="2"/>
              <a:buChar char=""/>
            </a:pPr>
            <a:r>
              <a:rPr lang="en-US" sz="2000" b="1" dirty="0" smtClean="0">
                <a:latin typeface="Arial" panose="020B0604020202020204" pitchFamily="34" charset="0"/>
                <a:cs typeface="Arial" panose="020B0604020202020204" pitchFamily="34" charset="0"/>
              </a:rPr>
              <a:t>Disadvantages</a:t>
            </a:r>
          </a:p>
          <a:p>
            <a:pPr marL="901700" indent="-269875">
              <a:spcAft>
                <a:spcPts val="300"/>
              </a:spcAft>
              <a:buClr>
                <a:srgbClr val="00B050"/>
              </a:buClr>
              <a:buSzPct val="80000"/>
              <a:buFont typeface="Courier New" panose="02070309020205020404" pitchFamily="49" charset="0"/>
              <a:buChar char="o"/>
            </a:pPr>
            <a:r>
              <a:rPr lang="en-US" sz="2000" dirty="0" smtClean="0">
                <a:latin typeface="Arial" panose="020B0604020202020204" pitchFamily="34" charset="0"/>
                <a:cs typeface="Arial" panose="020B0604020202020204" pitchFamily="34" charset="0"/>
              </a:rPr>
              <a:t>The </a:t>
            </a:r>
            <a:r>
              <a:rPr lang="en-US" sz="2000" dirty="0">
                <a:latin typeface="Arial" panose="020B0604020202020204" pitchFamily="34" charset="0"/>
                <a:cs typeface="Arial" panose="020B0604020202020204" pitchFamily="34" charset="0"/>
              </a:rPr>
              <a:t>previous research may be unreliable, or not collected to the </a:t>
            </a:r>
            <a:r>
              <a:rPr lang="en-US" sz="2000" dirty="0" smtClean="0">
                <a:latin typeface="Arial" panose="020B0604020202020204" pitchFamily="34" charset="0"/>
                <a:cs typeface="Arial" panose="020B0604020202020204" pitchFamily="34" charset="0"/>
              </a:rPr>
              <a:t>user’s standard. The user </a:t>
            </a:r>
            <a:r>
              <a:rPr lang="en-US" sz="2000" dirty="0">
                <a:latin typeface="Arial" panose="020B0604020202020204" pitchFamily="34" charset="0"/>
                <a:cs typeface="Arial" panose="020B0604020202020204" pitchFamily="34" charset="0"/>
              </a:rPr>
              <a:t>has no control over how the data was collected when using archived information</a:t>
            </a:r>
            <a:r>
              <a:rPr lang="en-US" sz="2000" dirty="0" smtClean="0">
                <a:latin typeface="Arial" panose="020B0604020202020204" pitchFamily="34" charset="0"/>
                <a:cs typeface="Arial" panose="020B0604020202020204" pitchFamily="34" charset="0"/>
              </a:rPr>
              <a:t>.</a:t>
            </a:r>
          </a:p>
          <a:p>
            <a:pPr marL="901700" indent="-269875">
              <a:spcAft>
                <a:spcPts val="300"/>
              </a:spcAft>
              <a:buClr>
                <a:srgbClr val="00B050"/>
              </a:buClr>
              <a:buSzPct val="80000"/>
              <a:buFont typeface="Courier New" panose="02070309020205020404" pitchFamily="49" charset="0"/>
              <a:buChar char="o"/>
            </a:pPr>
            <a:r>
              <a:rPr lang="en-US" sz="2000" dirty="0" smtClean="0">
                <a:latin typeface="Arial" panose="020B0604020202020204" pitchFamily="34" charset="0"/>
                <a:cs typeface="Arial" panose="020B0604020202020204" pitchFamily="34" charset="0"/>
              </a:rPr>
              <a:t>The </a:t>
            </a:r>
            <a:r>
              <a:rPr lang="en-US" sz="2000" dirty="0">
                <a:latin typeface="Arial" panose="020B0604020202020204" pitchFamily="34" charset="0"/>
                <a:cs typeface="Arial" panose="020B0604020202020204" pitchFamily="34" charset="0"/>
              </a:rPr>
              <a:t>data may prove to be incomplete or possibly fail to address certain key issues</a:t>
            </a:r>
            <a:r>
              <a:rPr lang="en-US" sz="2000" dirty="0" smtClean="0">
                <a:latin typeface="Arial" panose="020B0604020202020204" pitchFamily="34" charset="0"/>
                <a:cs typeface="Arial" panose="020B0604020202020204" pitchFamily="34" charset="0"/>
              </a:rPr>
              <a:t>.</a:t>
            </a:r>
            <a:endParaRPr lang="en-GB" sz="20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889329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1.3 – Information Usage Types</a:t>
            </a:r>
            <a:endParaRPr lang="en-GB" dirty="0"/>
          </a:p>
        </p:txBody>
      </p:sp>
      <p:sp>
        <p:nvSpPr>
          <p:cNvPr id="2" name="Content Placeholder 1"/>
          <p:cNvSpPr>
            <a:spLocks noGrp="1"/>
          </p:cNvSpPr>
          <p:nvPr>
            <p:ph idx="4294967295"/>
          </p:nvPr>
        </p:nvSpPr>
        <p:spPr>
          <a:xfrm>
            <a:off x="251521" y="1052513"/>
            <a:ext cx="8568952" cy="4968875"/>
          </a:xfrm>
        </p:spPr>
        <p:txBody>
          <a:bodyPr numCol="1">
            <a:noAutofit/>
          </a:bodyPr>
          <a:lstStyle/>
          <a:p>
            <a:pPr marL="360363" indent="-346075">
              <a:spcAft>
                <a:spcPts val="300"/>
              </a:spcAft>
              <a:buClr>
                <a:srgbClr val="00B050"/>
              </a:buClr>
              <a:buSzPct val="80000"/>
              <a:buFont typeface="Wingdings 3" panose="05040102010807070707" pitchFamily="18" charset="2"/>
              <a:buChar char=""/>
            </a:pPr>
            <a:r>
              <a:rPr lang="en-GB" sz="1680" b="1" dirty="0" smtClean="0">
                <a:latin typeface="Arial" panose="020B0604020202020204" pitchFamily="34" charset="0"/>
                <a:cs typeface="Arial" panose="020B0604020202020204" pitchFamily="34" charset="0"/>
              </a:rPr>
              <a:t>Forecasted </a:t>
            </a:r>
            <a:r>
              <a:rPr lang="en-GB" sz="1680" b="1" dirty="0">
                <a:latin typeface="Arial" panose="020B0604020202020204" pitchFamily="34" charset="0"/>
                <a:cs typeface="Arial" panose="020B0604020202020204" pitchFamily="34" charset="0"/>
              </a:rPr>
              <a:t>Data </a:t>
            </a:r>
            <a:r>
              <a:rPr lang="en-GB" sz="1680" dirty="0" smtClean="0">
                <a:latin typeface="Arial" panose="020B0604020202020204" pitchFamily="34" charset="0"/>
                <a:cs typeface="Arial" panose="020B0604020202020204" pitchFamily="34" charset="0"/>
              </a:rPr>
              <a:t>– </a:t>
            </a:r>
            <a:r>
              <a:rPr lang="en-US" sz="1680" dirty="0">
                <a:latin typeface="Arial" panose="020B0604020202020204" pitchFamily="34" charset="0"/>
                <a:cs typeface="Arial" panose="020B0604020202020204" pitchFamily="34" charset="0"/>
              </a:rPr>
              <a:t>Companies apply forecasting methods of production to anticipate potential issues and results for the business in the upcoming months and years. Forecasting methods can include both quantitative data and qualitative observations. Operations management techniques help businesses determine the actions they should take to bring about favorable results and avoid unprofitable scenarios based on those forecasts. These techniques frequently involve the development and distribution of both new and existing products and services</a:t>
            </a:r>
            <a:r>
              <a:rPr lang="en-US" sz="1680" dirty="0" smtClean="0">
                <a:latin typeface="Arial" panose="020B0604020202020204" pitchFamily="34" charset="0"/>
                <a:cs typeface="Arial" panose="020B0604020202020204" pitchFamily="34" charset="0"/>
              </a:rPr>
              <a:t>.</a:t>
            </a:r>
          </a:p>
          <a:p>
            <a:pPr marL="360363" indent="-346075">
              <a:spcAft>
                <a:spcPts val="300"/>
              </a:spcAft>
              <a:buClr>
                <a:srgbClr val="00B050"/>
              </a:buClr>
              <a:buSzPct val="80000"/>
              <a:buFont typeface="Wingdings 3" panose="05040102010807070707" pitchFamily="18" charset="2"/>
              <a:buChar char=""/>
            </a:pPr>
            <a:r>
              <a:rPr lang="en-US" sz="1680" b="1" dirty="0" smtClean="0">
                <a:latin typeface="Arial" panose="020B0604020202020204" pitchFamily="34" charset="0"/>
                <a:cs typeface="Arial" panose="020B0604020202020204" pitchFamily="34" charset="0"/>
              </a:rPr>
              <a:t>Advantages – </a:t>
            </a:r>
          </a:p>
          <a:p>
            <a:pPr marL="631825" indent="-257175">
              <a:spcAft>
                <a:spcPts val="300"/>
              </a:spcAft>
              <a:buClr>
                <a:srgbClr val="00B050"/>
              </a:buClr>
              <a:buSzPct val="80000"/>
              <a:buFont typeface="Courier New" panose="02070309020205020404" pitchFamily="49" charset="0"/>
              <a:buChar char="o"/>
            </a:pPr>
            <a:r>
              <a:rPr lang="en-US" sz="1680" dirty="0" smtClean="0">
                <a:latin typeface="Arial" panose="020B0604020202020204" pitchFamily="34" charset="0"/>
                <a:cs typeface="Arial" panose="020B0604020202020204" pitchFamily="34" charset="0"/>
              </a:rPr>
              <a:t>The </a:t>
            </a:r>
            <a:r>
              <a:rPr lang="en-US" sz="1680" dirty="0">
                <a:latin typeface="Arial" panose="020B0604020202020204" pitchFamily="34" charset="0"/>
                <a:cs typeface="Arial" panose="020B0604020202020204" pitchFamily="34" charset="0"/>
              </a:rPr>
              <a:t>projections rely on the strength of past data. The chief advantage of qualitative methods is that the main source of data derives from the experiences of qualified executives and employees. The vast majority of business owners blend the hard data with personal impressions to develop useful forecasts</a:t>
            </a:r>
            <a:r>
              <a:rPr lang="en-US" sz="1680" dirty="0" smtClean="0">
                <a:latin typeface="Arial" panose="020B0604020202020204" pitchFamily="34" charset="0"/>
                <a:cs typeface="Arial" panose="020B0604020202020204" pitchFamily="34" charset="0"/>
              </a:rPr>
              <a:t>.</a:t>
            </a:r>
          </a:p>
          <a:p>
            <a:pPr marL="631825" indent="-257175">
              <a:spcAft>
                <a:spcPts val="300"/>
              </a:spcAft>
              <a:buClr>
                <a:srgbClr val="00B050"/>
              </a:buClr>
              <a:buSzPct val="80000"/>
              <a:buFont typeface="Courier New" panose="02070309020205020404" pitchFamily="49" charset="0"/>
              <a:buChar char="o"/>
            </a:pPr>
            <a:r>
              <a:rPr lang="en-US" sz="1680" dirty="0" smtClean="0">
                <a:latin typeface="Arial" panose="020B0604020202020204" pitchFamily="34" charset="0"/>
                <a:cs typeface="Arial" panose="020B0604020202020204" pitchFamily="34" charset="0"/>
              </a:rPr>
              <a:t>The forecasting can be adapted with new information to improve the effectiveness of the forecast.</a:t>
            </a:r>
          </a:p>
          <a:p>
            <a:pPr marL="360363" indent="-346075">
              <a:spcAft>
                <a:spcPts val="300"/>
              </a:spcAft>
              <a:buClr>
                <a:srgbClr val="00B050"/>
              </a:buClr>
              <a:buSzPct val="80000"/>
              <a:buFont typeface="Wingdings 3" panose="05040102010807070707" pitchFamily="18" charset="2"/>
              <a:buChar char=""/>
            </a:pPr>
            <a:r>
              <a:rPr lang="en-US" sz="1680" b="1" dirty="0" smtClean="0">
                <a:latin typeface="Arial" panose="020B0604020202020204" pitchFamily="34" charset="0"/>
                <a:cs typeface="Arial" panose="020B0604020202020204" pitchFamily="34" charset="0"/>
              </a:rPr>
              <a:t>Disadvantages – </a:t>
            </a:r>
          </a:p>
          <a:p>
            <a:pPr marL="631825" indent="-257175">
              <a:spcAft>
                <a:spcPts val="300"/>
              </a:spcAft>
              <a:buClr>
                <a:srgbClr val="00B050"/>
              </a:buClr>
              <a:buSzPct val="80000"/>
              <a:buFont typeface="Courier New" panose="02070309020205020404" pitchFamily="49" charset="0"/>
              <a:buChar char="o"/>
            </a:pPr>
            <a:r>
              <a:rPr lang="en-US" sz="1680" dirty="0" smtClean="0">
                <a:latin typeface="Arial" panose="020B0604020202020204" pitchFamily="34" charset="0"/>
                <a:cs typeface="Arial" panose="020B0604020202020204" pitchFamily="34" charset="0"/>
              </a:rPr>
              <a:t>No </a:t>
            </a:r>
            <a:r>
              <a:rPr lang="en-US" sz="1680" dirty="0">
                <a:latin typeface="Arial" panose="020B0604020202020204" pitchFamily="34" charset="0"/>
                <a:cs typeface="Arial" panose="020B0604020202020204" pitchFamily="34" charset="0"/>
              </a:rPr>
              <a:t>one can be absolutely sure what the future holds. Any unforeseen factors can render a forecast useless, regardless of the quality of its data. </a:t>
            </a:r>
            <a:endParaRPr lang="en-US" sz="1680" dirty="0" smtClean="0">
              <a:latin typeface="Arial" panose="020B0604020202020204" pitchFamily="34" charset="0"/>
              <a:cs typeface="Arial" panose="020B0604020202020204" pitchFamily="34" charset="0"/>
            </a:endParaRPr>
          </a:p>
          <a:p>
            <a:pPr marL="631825" indent="-257175">
              <a:spcAft>
                <a:spcPts val="300"/>
              </a:spcAft>
              <a:buClr>
                <a:srgbClr val="00B050"/>
              </a:buClr>
              <a:buSzPct val="80000"/>
              <a:buFont typeface="Courier New" panose="02070309020205020404" pitchFamily="49" charset="0"/>
              <a:buChar char="o"/>
            </a:pPr>
            <a:r>
              <a:rPr lang="en-US" sz="1680" dirty="0">
                <a:latin typeface="Arial" panose="020B0604020202020204" pitchFamily="34" charset="0"/>
                <a:cs typeface="Arial" panose="020B0604020202020204" pitchFamily="34" charset="0"/>
              </a:rPr>
              <a:t>S</a:t>
            </a:r>
            <a:r>
              <a:rPr lang="en-US" sz="1680" dirty="0" smtClean="0">
                <a:latin typeface="Arial" panose="020B0604020202020204" pitchFamily="34" charset="0"/>
                <a:cs typeface="Arial" panose="020B0604020202020204" pitchFamily="34" charset="0"/>
              </a:rPr>
              <a:t>ome </a:t>
            </a:r>
            <a:r>
              <a:rPr lang="en-US" sz="1680" dirty="0">
                <a:latin typeface="Arial" panose="020B0604020202020204" pitchFamily="34" charset="0"/>
                <a:cs typeface="Arial" panose="020B0604020202020204" pitchFamily="34" charset="0"/>
              </a:rPr>
              <a:t>forecasting methods may use the same data but deliver widely different forecasts. For instance, one forecasting method can show that interest rates will rise, while another will illustrate that rates will hold steady or decline</a:t>
            </a:r>
            <a:r>
              <a:rPr lang="en-US" sz="1680" dirty="0" smtClean="0">
                <a:latin typeface="Arial" panose="020B0604020202020204" pitchFamily="34" charset="0"/>
                <a:cs typeface="Arial" panose="020B0604020202020204" pitchFamily="34" charset="0"/>
              </a:rPr>
              <a:t>.</a:t>
            </a:r>
            <a:endParaRPr lang="en-US" sz="168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577323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935561026"/>
              </p:ext>
            </p:extLst>
          </p:nvPr>
        </p:nvGraphicFramePr>
        <p:xfrm>
          <a:off x="7164288" y="1052736"/>
          <a:ext cx="1656184" cy="5574815"/>
        </p:xfrm>
        <a:graphic>
          <a:graphicData uri="http://schemas.openxmlformats.org/drawingml/2006/table">
            <a:tbl>
              <a:tblPr firstRow="1" firstCol="1" lastRow="1" lastCol="1" bandRow="1" bandCol="1">
                <a:tableStyleId>{2D5ABB26-0587-4C30-8999-92F81FD0307C}</a:tableStyleId>
              </a:tblPr>
              <a:tblGrid>
                <a:gridCol w="1656184"/>
              </a:tblGrid>
              <a:tr h="441983">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Who makes the decisions in your house.</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Have you ever moved house and wondered why that decision was made.</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Have you changed courses at any time.</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A school that does not change is a school that risks everything.</a:t>
                      </a:r>
                    </a:p>
                    <a:p>
                      <a:pPr marL="177800" indent="-177800" algn="l">
                        <a:spcAft>
                          <a:spcPts val="600"/>
                        </a:spcAft>
                        <a:buFontTx/>
                        <a:buBlip>
                          <a:blip r:embed="rId3"/>
                        </a:buBlip>
                      </a:pPr>
                      <a:r>
                        <a:rPr lang="en-IE" sz="1440" baseline="0" dirty="0" smtClean="0">
                          <a:solidFill>
                            <a:srgbClr val="FF0000"/>
                          </a:solidFill>
                          <a:effectLst/>
                          <a:latin typeface="Arial" pitchFamily="34" charset="0"/>
                          <a:ea typeface="Times New Roman"/>
                          <a:cs typeface="Arial" pitchFamily="34" charset="0"/>
                        </a:rPr>
                        <a:t>Look at how Skoda and </a:t>
                      </a:r>
                      <a:r>
                        <a:rPr lang="en-IE" sz="1440" baseline="0" dirty="0" err="1" smtClean="0">
                          <a:solidFill>
                            <a:srgbClr val="FF0000"/>
                          </a:solidFill>
                          <a:effectLst/>
                          <a:latin typeface="Arial" pitchFamily="34" charset="0"/>
                          <a:ea typeface="Times New Roman"/>
                          <a:cs typeface="Arial" pitchFamily="34" charset="0"/>
                        </a:rPr>
                        <a:t>Tescos</a:t>
                      </a:r>
                      <a:r>
                        <a:rPr lang="en-IE" sz="1440" baseline="0" dirty="0" smtClean="0">
                          <a:solidFill>
                            <a:srgbClr val="FF0000"/>
                          </a:solidFill>
                          <a:effectLst/>
                          <a:latin typeface="Arial" pitchFamily="34" charset="0"/>
                          <a:ea typeface="Times New Roman"/>
                          <a:cs typeface="Arial" pitchFamily="34" charset="0"/>
                        </a:rPr>
                        <a:t> changed its entire image.</a:t>
                      </a:r>
                      <a:endParaRPr lang="en-GB" sz="144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463034"/>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620" dirty="0" smtClean="0"/>
              <a:t>How </a:t>
            </a:r>
            <a:r>
              <a:rPr lang="en-US" sz="1620" dirty="0"/>
              <a:t>to judge the validity of information used to </a:t>
            </a:r>
            <a:r>
              <a:rPr lang="en-US" sz="1620" dirty="0" smtClean="0"/>
              <a:t>make decisions is important in order to get the best from the information, especially when it comes to numerical information e.g. financial. </a:t>
            </a:r>
            <a:endParaRPr lang="en-US" sz="1620" dirty="0"/>
          </a:p>
          <a:p>
            <a:pPr marL="720725" lvl="1" indent="-342900">
              <a:spcAft>
                <a:spcPts val="600"/>
              </a:spcAft>
              <a:buClr>
                <a:srgbClr val="00B050"/>
              </a:buClr>
              <a:buFont typeface="Arial" panose="020B0604020202020204" pitchFamily="34" charset="0"/>
              <a:buChar char="•"/>
            </a:pPr>
            <a:r>
              <a:rPr lang="en-US" sz="1620" b="1" dirty="0" smtClean="0"/>
              <a:t>Reliability</a:t>
            </a:r>
            <a:r>
              <a:rPr lang="en-US" sz="1620" dirty="0" smtClean="0"/>
              <a:t> </a:t>
            </a:r>
            <a:r>
              <a:rPr lang="en-US" sz="1620" dirty="0"/>
              <a:t>- The reliability of </a:t>
            </a:r>
            <a:r>
              <a:rPr lang="en-US" sz="1620" dirty="0" smtClean="0"/>
              <a:t>information, especially </a:t>
            </a:r>
            <a:r>
              <a:rPr lang="en-US" sz="1620" dirty="0"/>
              <a:t>from external sources is vital for the correct decisions within a company to be made. The aim of trustworthiness in a qualitative inquiry is to support the argument that the inquiry’s findings are “worth paying attention to”. In any qualitative research project, four issues of trustworthiness demand attention: credibility, transferability, dependability, and confirmability.</a:t>
            </a:r>
          </a:p>
          <a:p>
            <a:pPr marL="992188" lvl="1" indent="-271463">
              <a:spcAft>
                <a:spcPts val="600"/>
              </a:spcAft>
              <a:buClr>
                <a:srgbClr val="00B050"/>
              </a:buClr>
              <a:buFont typeface="Arial" panose="020B0604020202020204" pitchFamily="34" charset="0"/>
              <a:buChar char="•"/>
            </a:pPr>
            <a:r>
              <a:rPr lang="en-US" sz="1620" b="1" dirty="0"/>
              <a:t>Credibility</a:t>
            </a:r>
            <a:r>
              <a:rPr lang="en-US" sz="1620" dirty="0"/>
              <a:t> is an evaluation of whether or not the research findings represent a “credible” conceptual interpretation of the data drawn from the participants’ original data.</a:t>
            </a:r>
          </a:p>
          <a:p>
            <a:pPr marL="992188" lvl="1" indent="-271463">
              <a:spcAft>
                <a:spcPts val="600"/>
              </a:spcAft>
              <a:buClr>
                <a:srgbClr val="00B050"/>
              </a:buClr>
              <a:buFont typeface="Arial" panose="020B0604020202020204" pitchFamily="34" charset="0"/>
              <a:buChar char="•"/>
            </a:pPr>
            <a:r>
              <a:rPr lang="en-US" sz="1620" b="1" dirty="0"/>
              <a:t>Transferability</a:t>
            </a:r>
            <a:r>
              <a:rPr lang="en-US" sz="1620" dirty="0"/>
              <a:t> is the degree to which the findings of research can apply or transfer beyond the bounds of the project.</a:t>
            </a:r>
          </a:p>
          <a:p>
            <a:pPr marL="992188" lvl="1" indent="-271463">
              <a:spcAft>
                <a:spcPts val="600"/>
              </a:spcAft>
              <a:buClr>
                <a:srgbClr val="00B050"/>
              </a:buClr>
              <a:buFont typeface="Arial" panose="020B0604020202020204" pitchFamily="34" charset="0"/>
              <a:buChar char="•"/>
            </a:pPr>
            <a:r>
              <a:rPr lang="en-US" sz="1620" b="1" dirty="0"/>
              <a:t>Dependability</a:t>
            </a:r>
            <a:r>
              <a:rPr lang="en-US" sz="1620" dirty="0"/>
              <a:t> is an assessment of the quality of the integrated processes of data collection, data analysis, and theory generation.</a:t>
            </a:r>
          </a:p>
          <a:p>
            <a:pPr marL="992188" lvl="1" indent="-271463">
              <a:spcAft>
                <a:spcPts val="600"/>
              </a:spcAft>
              <a:buClr>
                <a:srgbClr val="00B050"/>
              </a:buClr>
              <a:buFont typeface="Arial" panose="020B0604020202020204" pitchFamily="34" charset="0"/>
              <a:buChar char="•"/>
            </a:pPr>
            <a:r>
              <a:rPr lang="en-US" sz="1620" b="1" dirty="0"/>
              <a:t>Confirmability</a:t>
            </a:r>
            <a:r>
              <a:rPr lang="en-US" sz="1620" dirty="0"/>
              <a:t> is a measure of how well the inquiry’s findings are supported by the data collected. </a:t>
            </a:r>
          </a:p>
        </p:txBody>
      </p:sp>
      <p:sp>
        <p:nvSpPr>
          <p:cNvPr id="14" name="Title 2"/>
          <p:cNvSpPr>
            <a:spLocks noGrp="1"/>
          </p:cNvSpPr>
          <p:nvPr>
            <p:ph type="title"/>
          </p:nvPr>
        </p:nvSpPr>
        <p:spPr>
          <a:xfrm>
            <a:off x="70266" y="72008"/>
            <a:ext cx="8859452" cy="548680"/>
          </a:xfrm>
        </p:spPr>
        <p:txBody>
          <a:bodyPr>
            <a:noAutofit/>
          </a:bodyPr>
          <a:lstStyle/>
          <a:p>
            <a:r>
              <a:rPr lang="en-US" sz="4000" dirty="0" smtClean="0"/>
              <a:t>1.4 - Judging Information Validity</a:t>
            </a:r>
            <a:endParaRPr lang="en-US" sz="4000" dirty="0"/>
          </a:p>
        </p:txBody>
      </p:sp>
    </p:spTree>
    <p:extLst>
      <p:ext uri="{BB962C8B-B14F-4D97-AF65-F5344CB8AC3E}">
        <p14:creationId xmlns:p14="http://schemas.microsoft.com/office/powerpoint/2010/main" val="1006438088"/>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555367"/>
          </a:xfrm>
          <a:prstGeom prst="rect">
            <a:avLst/>
          </a:prstGeom>
        </p:spPr>
        <p:txBody>
          <a:bodyPr wrap="square">
            <a:spAutoFit/>
          </a:bodyPr>
          <a:lstStyle/>
          <a:p>
            <a:pPr marL="360363" lvl="1" indent="-342900">
              <a:spcAft>
                <a:spcPts val="600"/>
              </a:spcAft>
              <a:buClr>
                <a:srgbClr val="00B050"/>
              </a:buClr>
              <a:buFont typeface="Arial" panose="020B0604020202020204" pitchFamily="34" charset="0"/>
              <a:buChar char="•"/>
            </a:pPr>
            <a:r>
              <a:rPr lang="en-US" sz="1700" b="1" dirty="0" smtClean="0"/>
              <a:t>Bias</a:t>
            </a:r>
            <a:r>
              <a:rPr lang="en-US" sz="1700" dirty="0" smtClean="0"/>
              <a:t> – This can affect a large part of the collection of information from external sources but is reduced when it comes to internal information. For example, all websites have a purpose and all information on those websites are designed to influence you. Look at the top links in a browser search, these are paid company results.</a:t>
            </a:r>
            <a:endParaRPr lang="en-US" sz="1700" dirty="0"/>
          </a:p>
          <a:p>
            <a:pPr marL="360363" lvl="1" indent="-342900">
              <a:spcAft>
                <a:spcPts val="600"/>
              </a:spcAft>
              <a:buClr>
                <a:srgbClr val="00B050"/>
              </a:buClr>
              <a:buFont typeface="Arial" panose="020B0604020202020204" pitchFamily="34" charset="0"/>
              <a:buChar char="•"/>
            </a:pPr>
            <a:r>
              <a:rPr lang="en-US" sz="1700" b="1" dirty="0"/>
              <a:t>Relevance</a:t>
            </a:r>
            <a:r>
              <a:rPr lang="en-US" sz="1700" dirty="0"/>
              <a:t> </a:t>
            </a:r>
            <a:r>
              <a:rPr lang="en-US" sz="1700" dirty="0" smtClean="0"/>
              <a:t>– There is a world of information to gather and most of it contains a degree of irrelevance. It is the job of the user to syphon this information into degrees of relevance for usage such as Age and Previous schools is relevant when assessing a new student but not when it comes to sporting ability on a team. </a:t>
            </a:r>
            <a:endParaRPr lang="en-US" sz="1700" dirty="0"/>
          </a:p>
          <a:p>
            <a:pPr marL="360363" lvl="1" indent="-342900">
              <a:spcAft>
                <a:spcPts val="600"/>
              </a:spcAft>
              <a:buClr>
                <a:srgbClr val="00B050"/>
              </a:buClr>
              <a:buFont typeface="Arial" panose="020B0604020202020204" pitchFamily="34" charset="0"/>
              <a:buChar char="•"/>
            </a:pPr>
            <a:r>
              <a:rPr lang="en-US" sz="1700" b="1" dirty="0"/>
              <a:t>Complexity</a:t>
            </a:r>
            <a:r>
              <a:rPr lang="en-US" sz="1700" dirty="0"/>
              <a:t> </a:t>
            </a:r>
            <a:r>
              <a:rPr lang="en-US" sz="1700" dirty="0" smtClean="0"/>
              <a:t>– Most information that is presented should be specific for a limited target audience, the level of complexity is one step to making it relevant. An audience age of 10 year olds will require less complex information whereas managers such as an IT manager or external consultant will require more complex information.</a:t>
            </a:r>
          </a:p>
          <a:p>
            <a:pPr marL="360363" lvl="1" indent="-342900">
              <a:spcAft>
                <a:spcPts val="600"/>
              </a:spcAft>
              <a:buClr>
                <a:srgbClr val="00B050"/>
              </a:buClr>
              <a:buFont typeface="Arial" panose="020B0604020202020204" pitchFamily="34" charset="0"/>
              <a:buChar char="•"/>
            </a:pPr>
            <a:r>
              <a:rPr lang="en-US" sz="1700" b="1" dirty="0"/>
              <a:t>Currency</a:t>
            </a:r>
            <a:r>
              <a:rPr lang="en-US" sz="1700" dirty="0"/>
              <a:t> (up to date) – Some data never changes, other data changes daily, hourly and sooner. The relevance and validity of the data depends on the need for accuracy, linked to currency. For instance a teacher needs an account of the current student grades for a parents evening, this may be a week, two weeks or more out of date and still be relevant, whereas a stock trader needs data that is seconds out of date to make the right decisions</a:t>
            </a:r>
            <a:r>
              <a:rPr lang="en-US" sz="1700" dirty="0" smtClean="0"/>
              <a:t>.</a:t>
            </a:r>
            <a:endParaRPr lang="en-US" sz="1700" dirty="0"/>
          </a:p>
        </p:txBody>
      </p:sp>
      <p:sp>
        <p:nvSpPr>
          <p:cNvPr id="14" name="Title 2"/>
          <p:cNvSpPr>
            <a:spLocks noGrp="1"/>
          </p:cNvSpPr>
          <p:nvPr>
            <p:ph type="title"/>
          </p:nvPr>
        </p:nvSpPr>
        <p:spPr>
          <a:xfrm>
            <a:off x="70266" y="72008"/>
            <a:ext cx="8859452" cy="548680"/>
          </a:xfrm>
        </p:spPr>
        <p:txBody>
          <a:bodyPr>
            <a:noAutofit/>
          </a:bodyPr>
          <a:lstStyle/>
          <a:p>
            <a:r>
              <a:rPr lang="en-US" sz="4000" dirty="0" smtClean="0"/>
              <a:t>1.4 - Judging Information Validity</a:t>
            </a:r>
            <a:endParaRPr lang="en-US" sz="4000" dirty="0"/>
          </a:p>
        </p:txBody>
      </p:sp>
    </p:spTree>
    <p:extLst>
      <p:ext uri="{BB962C8B-B14F-4D97-AF65-F5344CB8AC3E}">
        <p14:creationId xmlns:p14="http://schemas.microsoft.com/office/powerpoint/2010/main" val="1276466721"/>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324535"/>
          </a:xfrm>
          <a:prstGeom prst="rect">
            <a:avLst/>
          </a:prstGeom>
        </p:spPr>
        <p:txBody>
          <a:bodyPr wrap="square">
            <a:spAutoFit/>
          </a:bodyPr>
          <a:lstStyle/>
          <a:p>
            <a:pPr marL="360363" lvl="1" indent="-342900">
              <a:spcAft>
                <a:spcPts val="600"/>
              </a:spcAft>
              <a:buClr>
                <a:srgbClr val="00B050"/>
              </a:buClr>
              <a:buFont typeface="Arial" panose="020B0604020202020204" pitchFamily="34" charset="0"/>
              <a:buChar char="•"/>
            </a:pPr>
            <a:r>
              <a:rPr lang="en-US" sz="1600" b="1" dirty="0" smtClean="0"/>
              <a:t>Degree </a:t>
            </a:r>
            <a:r>
              <a:rPr lang="en-US" sz="1600" b="1" dirty="0"/>
              <a:t>of detail </a:t>
            </a:r>
            <a:r>
              <a:rPr lang="en-US" sz="1600" dirty="0" smtClean="0"/>
              <a:t>– Similarly the level of detail presented is specific for the target audiences needs. For example, there are three kinds of program documentation, user (needs how to do something, a guide and possibly fault finding), program (how to set it up, install, adapt and possibly some data flow diagrams) and system (how to program, faults, verifications and management controls). Each of these will require degrees of detail only relevant for the specific title.</a:t>
            </a:r>
            <a:endParaRPr lang="en-US" sz="1600" dirty="0"/>
          </a:p>
          <a:p>
            <a:pPr marL="360363" lvl="1" indent="-342900">
              <a:spcAft>
                <a:spcPts val="600"/>
              </a:spcAft>
              <a:buClr>
                <a:srgbClr val="00B050"/>
              </a:buClr>
              <a:buFont typeface="Arial" panose="020B0604020202020204" pitchFamily="34" charset="0"/>
              <a:buChar char="•"/>
            </a:pPr>
            <a:r>
              <a:rPr lang="en-US" sz="1600" b="1" dirty="0" smtClean="0"/>
              <a:t>Intended </a:t>
            </a:r>
            <a:r>
              <a:rPr lang="en-US" sz="1600" b="1" dirty="0"/>
              <a:t>use </a:t>
            </a:r>
            <a:r>
              <a:rPr lang="en-US" sz="1600" dirty="0" smtClean="0"/>
              <a:t>– Data in terms of detail and complexity also has to include intended use. Each person who receives the data will require something different from it. For example, students are late because the school bus is late, a teacher will need to know who, the admin will need to know why,  the bus company will need to know how and exams staff will need to prepare alternatives.</a:t>
            </a:r>
            <a:endParaRPr lang="en-US" sz="1600" dirty="0"/>
          </a:p>
          <a:p>
            <a:pPr marL="360363" lvl="1" indent="-342900">
              <a:spcAft>
                <a:spcPts val="600"/>
              </a:spcAft>
              <a:buClr>
                <a:srgbClr val="00B050"/>
              </a:buClr>
              <a:buFont typeface="Arial" panose="020B0604020202020204" pitchFamily="34" charset="0"/>
              <a:buChar char="•"/>
            </a:pPr>
            <a:r>
              <a:rPr lang="en-US" sz="1600" b="1" dirty="0"/>
              <a:t>Quality</a:t>
            </a:r>
            <a:r>
              <a:rPr lang="en-US" sz="1600" dirty="0"/>
              <a:t> </a:t>
            </a:r>
            <a:r>
              <a:rPr lang="en-US" sz="1600" dirty="0" smtClean="0"/>
              <a:t>– Even with the information being detailed, up to date and not biased, it may still not be the quality needed for a purpose. It may not ne arranged in an appropriate manner, not have the style needed, not quoting enough valid sources, not verified or simply not giving the right answer needed. Then it becomes irrelevant for purpose, especially non-numerical data.</a:t>
            </a:r>
            <a:endParaRPr lang="en-US" sz="1600" dirty="0"/>
          </a:p>
          <a:p>
            <a:pPr marL="355600" lvl="1" indent="-342900">
              <a:spcAft>
                <a:spcPts val="600"/>
              </a:spcAft>
              <a:buClr>
                <a:srgbClr val="00B050"/>
              </a:buClr>
              <a:buFont typeface="Wingdings 3" panose="05040102010807070707" pitchFamily="18" charset="2"/>
              <a:buChar char=""/>
            </a:pPr>
            <a:r>
              <a:rPr lang="en-US" sz="1600" b="1" dirty="0">
                <a:solidFill>
                  <a:srgbClr val="FF0000"/>
                </a:solidFill>
              </a:rPr>
              <a:t>Task </a:t>
            </a:r>
            <a:r>
              <a:rPr lang="en-US" sz="1600" b="1" dirty="0" smtClean="0">
                <a:solidFill>
                  <a:srgbClr val="FF0000"/>
                </a:solidFill>
              </a:rPr>
              <a:t>1.4 </a:t>
            </a:r>
            <a:r>
              <a:rPr lang="en-US" sz="1600" dirty="0">
                <a:solidFill>
                  <a:srgbClr val="FF0000"/>
                </a:solidFill>
              </a:rPr>
              <a:t>– Using the </a:t>
            </a:r>
            <a:r>
              <a:rPr lang="en-US" sz="1600" dirty="0">
                <a:solidFill>
                  <a:srgbClr val="FF0000"/>
                </a:solidFill>
                <a:hlinkClick r:id="rId3" action="ppaction://hlinkfile"/>
              </a:rPr>
              <a:t>scenario</a:t>
            </a:r>
            <a:r>
              <a:rPr lang="en-US" sz="1600" dirty="0">
                <a:solidFill>
                  <a:srgbClr val="FF0000"/>
                </a:solidFill>
              </a:rPr>
              <a:t>, describe </a:t>
            </a:r>
            <a:r>
              <a:rPr lang="en-US" sz="1600" dirty="0" smtClean="0">
                <a:solidFill>
                  <a:srgbClr val="FF0000"/>
                </a:solidFill>
              </a:rPr>
              <a:t>three pieces of used information used and describe how the validity of the information should be considered in terms of Detail, Intended Use, Quality, Bias, Relevance, Complexity, Currency and Reliability.</a:t>
            </a:r>
            <a:endParaRPr lang="en-US" sz="1600" dirty="0">
              <a:solidFill>
                <a:srgbClr val="FF0000"/>
              </a:solidFill>
            </a:endParaRPr>
          </a:p>
          <a:p>
            <a:pPr marL="355600" lvl="1" indent="-342900">
              <a:spcAft>
                <a:spcPts val="600"/>
              </a:spcAft>
              <a:buClr>
                <a:srgbClr val="00B050"/>
              </a:buClr>
              <a:buFont typeface="Wingdings 3" panose="05040102010807070707" pitchFamily="18" charset="2"/>
              <a:buChar char=""/>
            </a:pPr>
            <a:r>
              <a:rPr lang="en-US" sz="1600" dirty="0" smtClean="0"/>
              <a:t>This should include </a:t>
            </a:r>
            <a:r>
              <a:rPr lang="en-US" sz="1600" dirty="0"/>
              <a:t>numerical and non-numerical information.</a:t>
            </a:r>
          </a:p>
        </p:txBody>
      </p:sp>
      <p:sp>
        <p:nvSpPr>
          <p:cNvPr id="14" name="Title 2"/>
          <p:cNvSpPr>
            <a:spLocks noGrp="1"/>
          </p:cNvSpPr>
          <p:nvPr>
            <p:ph type="title"/>
          </p:nvPr>
        </p:nvSpPr>
        <p:spPr>
          <a:xfrm>
            <a:off x="70266" y="72008"/>
            <a:ext cx="8859452" cy="548680"/>
          </a:xfrm>
        </p:spPr>
        <p:txBody>
          <a:bodyPr>
            <a:noAutofit/>
          </a:bodyPr>
          <a:lstStyle/>
          <a:p>
            <a:r>
              <a:rPr lang="en-US" sz="4000" dirty="0" smtClean="0"/>
              <a:t>1.4 - Judging Information Validity</a:t>
            </a:r>
            <a:endParaRPr lang="en-US" sz="4000" dirty="0"/>
          </a:p>
        </p:txBody>
      </p:sp>
    </p:spTree>
    <p:extLst>
      <p:ext uri="{BB962C8B-B14F-4D97-AF65-F5344CB8AC3E}">
        <p14:creationId xmlns:p14="http://schemas.microsoft.com/office/powerpoint/2010/main" val="861634307"/>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49006665"/>
              </p:ext>
            </p:extLst>
          </p:nvPr>
        </p:nvGraphicFramePr>
        <p:xfrm>
          <a:off x="7164288" y="1052736"/>
          <a:ext cx="1656184" cy="5574815"/>
        </p:xfrm>
        <a:graphic>
          <a:graphicData uri="http://schemas.openxmlformats.org/drawingml/2006/table">
            <a:tbl>
              <a:tblPr firstRow="1" firstCol="1" lastRow="1" lastCol="1" bandRow="1" bandCol="1">
                <a:tableStyleId>{2D5ABB26-0587-4C30-8999-92F81FD0307C}</a:tableStyleId>
              </a:tblPr>
              <a:tblGrid>
                <a:gridCol w="1656184"/>
              </a:tblGrid>
              <a:tr h="441983">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Who makes the decisions in your house.</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Have you ever moved house and wondered why that decision was made.</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Have you changed courses at any time.</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A school that does not change is a school that risks everything.</a:t>
                      </a:r>
                    </a:p>
                    <a:p>
                      <a:pPr marL="177800" indent="-177800" algn="l">
                        <a:spcAft>
                          <a:spcPts val="600"/>
                        </a:spcAft>
                        <a:buFontTx/>
                        <a:buBlip>
                          <a:blip r:embed="rId3"/>
                        </a:buBlip>
                      </a:pPr>
                      <a:r>
                        <a:rPr lang="en-IE" sz="1440" baseline="0" dirty="0" smtClean="0">
                          <a:solidFill>
                            <a:srgbClr val="FF0000"/>
                          </a:solidFill>
                          <a:effectLst/>
                          <a:latin typeface="Arial" pitchFamily="34" charset="0"/>
                          <a:ea typeface="Times New Roman"/>
                          <a:cs typeface="Arial" pitchFamily="34" charset="0"/>
                        </a:rPr>
                        <a:t>Look at how Skoda and </a:t>
                      </a:r>
                      <a:r>
                        <a:rPr lang="en-IE" sz="1440" baseline="0" dirty="0" err="1" smtClean="0">
                          <a:solidFill>
                            <a:srgbClr val="FF0000"/>
                          </a:solidFill>
                          <a:effectLst/>
                          <a:latin typeface="Arial" pitchFamily="34" charset="0"/>
                          <a:ea typeface="Times New Roman"/>
                          <a:cs typeface="Arial" pitchFamily="34" charset="0"/>
                        </a:rPr>
                        <a:t>Tescos</a:t>
                      </a:r>
                      <a:r>
                        <a:rPr lang="en-IE" sz="1440" baseline="0" dirty="0" smtClean="0">
                          <a:solidFill>
                            <a:srgbClr val="FF0000"/>
                          </a:solidFill>
                          <a:effectLst/>
                          <a:latin typeface="Arial" pitchFamily="34" charset="0"/>
                          <a:ea typeface="Times New Roman"/>
                          <a:cs typeface="Arial" pitchFamily="34" charset="0"/>
                        </a:rPr>
                        <a:t> changed its entire image.</a:t>
                      </a:r>
                      <a:endParaRPr lang="en-GB" sz="144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786199"/>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2000" dirty="0" smtClean="0"/>
              <a:t>Online companies suffer because of the lack of direct communication with the customers but still maintain communication with suppliers, external stakeholders and the Media during and after decisions are made. These internal and external stakeholders can influence decisions:</a:t>
            </a:r>
            <a:endParaRPr lang="en-US" sz="2000" dirty="0"/>
          </a:p>
          <a:p>
            <a:pPr marL="631825" lvl="1" indent="-254000">
              <a:spcAft>
                <a:spcPts val="600"/>
              </a:spcAft>
              <a:buClr>
                <a:srgbClr val="00B050"/>
              </a:buClr>
              <a:buFont typeface="Arial" panose="020B0604020202020204" pitchFamily="34" charset="0"/>
              <a:buChar char="•"/>
            </a:pPr>
            <a:r>
              <a:rPr lang="en-US" sz="2000" b="1" dirty="0" smtClean="0"/>
              <a:t>Internal stakeholders </a:t>
            </a:r>
            <a:r>
              <a:rPr lang="en-US" sz="2000" dirty="0" smtClean="0"/>
              <a:t>– staff, shareholders, owners and directors all can influence decisions that are made. Either through meetings, AGM’s or through direct interference. Each has their own agenda, but mostly it is to make money or to make the company stronger.</a:t>
            </a:r>
          </a:p>
          <a:p>
            <a:pPr marL="631825" lvl="1" indent="-254000">
              <a:spcAft>
                <a:spcPts val="600"/>
              </a:spcAft>
              <a:buClr>
                <a:srgbClr val="00B050"/>
              </a:buClr>
              <a:buFont typeface="Arial" panose="020B0604020202020204" pitchFamily="34" charset="0"/>
              <a:buChar char="•"/>
            </a:pPr>
            <a:r>
              <a:rPr lang="en-US" sz="2000" b="1" dirty="0"/>
              <a:t>E</a:t>
            </a:r>
            <a:r>
              <a:rPr lang="en-US" sz="2000" b="1" dirty="0" smtClean="0"/>
              <a:t>xternal stakeholders </a:t>
            </a:r>
            <a:r>
              <a:rPr lang="en-US" sz="2000" dirty="0" smtClean="0"/>
              <a:t>– Customers, the government, lenders, local community, suppliers, rival companies, they have an influence on decisions indirectly such as purchasing power, charging more for supplies or changing payment terms or through rival pricing strategies. </a:t>
            </a:r>
          </a:p>
        </p:txBody>
      </p:sp>
      <p:sp>
        <p:nvSpPr>
          <p:cNvPr id="14" name="Title 2"/>
          <p:cNvSpPr>
            <a:spLocks noGrp="1"/>
          </p:cNvSpPr>
          <p:nvPr>
            <p:ph type="title"/>
          </p:nvPr>
        </p:nvSpPr>
        <p:spPr>
          <a:xfrm>
            <a:off x="70266" y="72008"/>
            <a:ext cx="8859452" cy="548680"/>
          </a:xfrm>
        </p:spPr>
        <p:txBody>
          <a:bodyPr>
            <a:noAutofit/>
          </a:bodyPr>
          <a:lstStyle/>
          <a:p>
            <a:r>
              <a:rPr lang="en-US" sz="2500" dirty="0" smtClean="0"/>
              <a:t>1.5 - The Purposes</a:t>
            </a:r>
            <a:r>
              <a:rPr lang="en-US" sz="2500" dirty="0"/>
              <a:t>, </a:t>
            </a:r>
            <a:r>
              <a:rPr lang="en-US" sz="2500" dirty="0" smtClean="0"/>
              <a:t>Benefits </a:t>
            </a:r>
            <a:r>
              <a:rPr lang="en-US" sz="2500" dirty="0"/>
              <a:t>and </a:t>
            </a:r>
            <a:r>
              <a:rPr lang="en-US" sz="2500" dirty="0" smtClean="0"/>
              <a:t>Importance of Communication</a:t>
            </a:r>
            <a:endParaRPr lang="en-US" sz="2500" dirty="0"/>
          </a:p>
        </p:txBody>
      </p:sp>
    </p:spTree>
    <p:extLst>
      <p:ext uri="{BB962C8B-B14F-4D97-AF65-F5344CB8AC3E}">
        <p14:creationId xmlns:p14="http://schemas.microsoft.com/office/powerpoint/2010/main" val="3888479377"/>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497961863"/>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441983">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Your school and the levels of management and titles</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Who a teacher can complain to without it affecting their job.</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Where Unions are placed in the Span of Control.</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Where your parents are within their company structure and the levels of decisions they can make.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20" y="1052736"/>
            <a:ext cx="6805066" cy="5416868"/>
          </a:xfrm>
          <a:prstGeom prst="rect">
            <a:avLst/>
          </a:prstGeom>
        </p:spPr>
        <p:txBody>
          <a:bodyPr wrap="square">
            <a:spAutoFit/>
          </a:bodyPr>
          <a:lstStyle/>
          <a:p>
            <a:pPr marL="631825" lvl="1" indent="-254000">
              <a:spcAft>
                <a:spcPts val="600"/>
              </a:spcAft>
              <a:buClr>
                <a:srgbClr val="00B050"/>
              </a:buClr>
              <a:buFont typeface="Arial" panose="020B0604020202020204" pitchFamily="34" charset="0"/>
              <a:buChar char="•"/>
            </a:pPr>
            <a:r>
              <a:rPr lang="en-US" sz="2100" b="1" dirty="0" smtClean="0"/>
              <a:t>The Media </a:t>
            </a:r>
            <a:r>
              <a:rPr lang="en-US" sz="2100" dirty="0" smtClean="0"/>
              <a:t>-  Customer awareness can be an big influence in decisions before</a:t>
            </a:r>
            <a:r>
              <a:rPr lang="en-US" sz="2100" dirty="0"/>
              <a:t>, during and after decisions are </a:t>
            </a:r>
            <a:r>
              <a:rPr lang="en-US" sz="2100" dirty="0" smtClean="0"/>
              <a:t>made. For example, environmental issues can influence a company, the media brings these to light changing policies within a company to stay on the right track.</a:t>
            </a:r>
          </a:p>
          <a:p>
            <a:pPr marL="631825" lvl="1" indent="-254000">
              <a:spcAft>
                <a:spcPts val="600"/>
              </a:spcAft>
              <a:buClr>
                <a:srgbClr val="00B050"/>
              </a:buClr>
              <a:buFont typeface="Arial" panose="020B0604020202020204" pitchFamily="34" charset="0"/>
              <a:buChar char="•"/>
            </a:pPr>
            <a:r>
              <a:rPr lang="en-US" sz="2100" dirty="0" smtClean="0"/>
              <a:t>Similarly social media is the new method of influencing company decisions, parental forums, </a:t>
            </a:r>
            <a:r>
              <a:rPr lang="en-US" sz="2100" dirty="0" err="1" smtClean="0"/>
              <a:t>Whatsapp</a:t>
            </a:r>
            <a:r>
              <a:rPr lang="en-US" sz="2100" dirty="0" smtClean="0"/>
              <a:t> groups, blogs, wikis etc. All this media can alert a company to issues, challenge decisions and influence choice.</a:t>
            </a:r>
          </a:p>
          <a:p>
            <a:pPr marL="355600" lvl="1" indent="-342900">
              <a:spcAft>
                <a:spcPts val="600"/>
              </a:spcAft>
              <a:buClr>
                <a:srgbClr val="00B050"/>
              </a:buClr>
              <a:buFont typeface="Wingdings 3" panose="05040102010807070707" pitchFamily="18" charset="2"/>
              <a:buChar char=""/>
            </a:pPr>
            <a:r>
              <a:rPr lang="en-US" sz="2100" b="1" dirty="0" smtClean="0">
                <a:solidFill>
                  <a:srgbClr val="FF0000"/>
                </a:solidFill>
              </a:rPr>
              <a:t>Task </a:t>
            </a:r>
            <a:r>
              <a:rPr lang="en-US" sz="2100" b="1" dirty="0">
                <a:solidFill>
                  <a:srgbClr val="FF0000"/>
                </a:solidFill>
              </a:rPr>
              <a:t>1.5 </a:t>
            </a:r>
            <a:r>
              <a:rPr lang="en-US" sz="2100" dirty="0" smtClean="0">
                <a:solidFill>
                  <a:srgbClr val="FF0000"/>
                </a:solidFill>
              </a:rPr>
              <a:t>– </a:t>
            </a:r>
            <a:r>
              <a:rPr lang="en-US" sz="2100" dirty="0">
                <a:solidFill>
                  <a:srgbClr val="FF0000"/>
                </a:solidFill>
              </a:rPr>
              <a:t>Using the </a:t>
            </a:r>
            <a:r>
              <a:rPr lang="en-US" sz="2100" dirty="0">
                <a:solidFill>
                  <a:srgbClr val="FF0000"/>
                </a:solidFill>
                <a:hlinkClick r:id="rId5" action="ppaction://hlinkfile"/>
              </a:rPr>
              <a:t>scenario</a:t>
            </a:r>
            <a:r>
              <a:rPr lang="en-US" sz="2100" dirty="0">
                <a:solidFill>
                  <a:srgbClr val="FF0000"/>
                </a:solidFill>
              </a:rPr>
              <a:t>, </a:t>
            </a:r>
            <a:r>
              <a:rPr lang="en-US" sz="2100" dirty="0" smtClean="0">
                <a:solidFill>
                  <a:srgbClr val="FF0000"/>
                </a:solidFill>
              </a:rPr>
              <a:t>describe </a:t>
            </a:r>
            <a:r>
              <a:rPr lang="en-US" sz="2100" dirty="0">
                <a:solidFill>
                  <a:srgbClr val="FF0000"/>
                </a:solidFill>
              </a:rPr>
              <a:t>how the </a:t>
            </a:r>
            <a:r>
              <a:rPr lang="en-US" sz="2100" dirty="0" smtClean="0">
                <a:solidFill>
                  <a:srgbClr val="FF0000"/>
                </a:solidFill>
              </a:rPr>
              <a:t>Purpose, Benefits and Importance of the internal and external and Media influences can have on the decision the school has to take in terms of </a:t>
            </a:r>
            <a:r>
              <a:rPr lang="en-US" sz="2100" dirty="0" err="1" smtClean="0">
                <a:solidFill>
                  <a:srgbClr val="FF0000"/>
                </a:solidFill>
              </a:rPr>
              <a:t>Bugetting</a:t>
            </a:r>
            <a:r>
              <a:rPr lang="en-US" sz="2100" dirty="0" smtClean="0">
                <a:solidFill>
                  <a:srgbClr val="FF0000"/>
                </a:solidFill>
              </a:rPr>
              <a:t>, Choices and Staff.</a:t>
            </a:r>
            <a:endParaRPr lang="en-US" sz="21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500" dirty="0" smtClean="0"/>
              <a:t>1.5 - The Purposes</a:t>
            </a:r>
            <a:r>
              <a:rPr lang="en-US" sz="2500" dirty="0"/>
              <a:t>, </a:t>
            </a:r>
            <a:r>
              <a:rPr lang="en-US" sz="2500" dirty="0" smtClean="0"/>
              <a:t>Benefits </a:t>
            </a:r>
            <a:r>
              <a:rPr lang="en-US" sz="2500" dirty="0"/>
              <a:t>and </a:t>
            </a:r>
            <a:r>
              <a:rPr lang="en-US" sz="2500" dirty="0" smtClean="0"/>
              <a:t>Importance of Communication</a:t>
            </a:r>
            <a:endParaRPr lang="en-US" sz="2500" dirty="0"/>
          </a:p>
        </p:txBody>
      </p:sp>
    </p:spTree>
    <p:extLst>
      <p:ext uri="{BB962C8B-B14F-4D97-AF65-F5344CB8AC3E}">
        <p14:creationId xmlns:p14="http://schemas.microsoft.com/office/powerpoint/2010/main" val="1446113442"/>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497961863"/>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441983">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Your school and the levels of management and titles</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Who a teacher can complain to without it affecting their job.</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Where Unions are placed in the Span of Control.</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Where your parents are within their company structure and the levels of decisions they can make.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732338"/>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650" dirty="0" smtClean="0"/>
              <a:t>There are other </a:t>
            </a:r>
            <a:r>
              <a:rPr lang="en-US" sz="1650" dirty="0"/>
              <a:t>factors </a:t>
            </a:r>
            <a:r>
              <a:rPr lang="en-US" sz="1650" dirty="0" smtClean="0"/>
              <a:t>that affect </a:t>
            </a:r>
            <a:r>
              <a:rPr lang="en-US" sz="1650" dirty="0"/>
              <a:t>the quality of </a:t>
            </a:r>
            <a:r>
              <a:rPr lang="en-US" sz="1650" dirty="0" smtClean="0"/>
              <a:t>decision-making within companies that cannot easily be rectified at the time. These change as time progresses but if the decisions need to be made now, they need to be considered.</a:t>
            </a:r>
            <a:endParaRPr lang="en-US" sz="1650" dirty="0"/>
          </a:p>
          <a:p>
            <a:pPr marL="631825" lvl="1" indent="-271463">
              <a:spcAft>
                <a:spcPts val="600"/>
              </a:spcAft>
              <a:buClr>
                <a:srgbClr val="00B050"/>
              </a:buClr>
              <a:buFont typeface="Arial" panose="020B0604020202020204" pitchFamily="34" charset="0"/>
              <a:buChar char="•"/>
            </a:pPr>
            <a:r>
              <a:rPr lang="en-US" sz="1650" b="1" dirty="0" smtClean="0"/>
              <a:t>Access </a:t>
            </a:r>
            <a:r>
              <a:rPr lang="en-US" sz="1650" b="1" dirty="0"/>
              <a:t>to relevant </a:t>
            </a:r>
            <a:r>
              <a:rPr lang="en-US" sz="1650" b="1" dirty="0" smtClean="0"/>
              <a:t>information </a:t>
            </a:r>
            <a:r>
              <a:rPr lang="en-US" sz="1650" dirty="0" smtClean="0"/>
              <a:t>– This could simply be that the information needed is not at hand or too expensive or simply not ready yet. For example government census statistics are updated every 10 years, this can lead to accurate information not being available yet.</a:t>
            </a:r>
            <a:endParaRPr lang="en-US" sz="1650" dirty="0"/>
          </a:p>
          <a:p>
            <a:pPr marL="631825" lvl="1" indent="-271463">
              <a:spcAft>
                <a:spcPts val="600"/>
              </a:spcAft>
              <a:buClr>
                <a:srgbClr val="00B050"/>
              </a:buClr>
              <a:buFont typeface="Arial" panose="020B0604020202020204" pitchFamily="34" charset="0"/>
              <a:buChar char="•"/>
            </a:pPr>
            <a:r>
              <a:rPr lang="en-US" sz="1650" b="1" dirty="0" smtClean="0"/>
              <a:t>Access </a:t>
            </a:r>
            <a:r>
              <a:rPr lang="en-US" sz="1650" b="1" dirty="0"/>
              <a:t>to decision-making tools </a:t>
            </a:r>
            <a:r>
              <a:rPr lang="en-US" sz="1650" dirty="0" smtClean="0"/>
              <a:t>– DMU’s are expensive and difficult to construct but they are useful when they are working. A lot of companies may not have access to these better programs and tools that analyse present past and make future predictive support. </a:t>
            </a:r>
            <a:endParaRPr lang="en-US" sz="1650" dirty="0"/>
          </a:p>
          <a:p>
            <a:pPr marL="631825" lvl="1" indent="-271463">
              <a:spcAft>
                <a:spcPts val="600"/>
              </a:spcAft>
              <a:buClr>
                <a:srgbClr val="00B050"/>
              </a:buClr>
              <a:buFont typeface="Arial" panose="020B0604020202020204" pitchFamily="34" charset="0"/>
              <a:buChar char="•"/>
            </a:pPr>
            <a:r>
              <a:rPr lang="en-US" sz="1650" b="1" dirty="0" smtClean="0"/>
              <a:t>Availability </a:t>
            </a:r>
            <a:r>
              <a:rPr lang="en-US" sz="1650" b="1" dirty="0"/>
              <a:t>of finance </a:t>
            </a:r>
            <a:r>
              <a:rPr lang="en-US" sz="1650" dirty="0" smtClean="0"/>
              <a:t>– The money to make the right decision may not be there, yet. In schools for instance finances come in stages, to borrow on a future debt may not be an available option.</a:t>
            </a:r>
          </a:p>
          <a:p>
            <a:pPr marL="631825" lvl="1" indent="-271463">
              <a:spcAft>
                <a:spcPts val="600"/>
              </a:spcAft>
              <a:buClr>
                <a:srgbClr val="00B050"/>
              </a:buClr>
              <a:buFont typeface="Arial" panose="020B0604020202020204" pitchFamily="34" charset="0"/>
              <a:buChar char="•"/>
            </a:pPr>
            <a:r>
              <a:rPr lang="en-US" sz="1650" b="1" dirty="0"/>
              <a:t>Power differentials and potential for bias </a:t>
            </a:r>
            <a:r>
              <a:rPr lang="en-US" sz="1650" dirty="0"/>
              <a:t>– Internal conflicts between staff and those who make decisions can limit the decision worth. Internal politics and potential bias of managers may cause the wrong solution or approach to be taken</a:t>
            </a:r>
            <a:r>
              <a:rPr lang="en-US" sz="1650" dirty="0" smtClean="0"/>
              <a:t>.</a:t>
            </a:r>
            <a:endParaRPr lang="en-US" sz="1650" dirty="0"/>
          </a:p>
        </p:txBody>
      </p:sp>
      <p:sp>
        <p:nvSpPr>
          <p:cNvPr id="14" name="Title 2"/>
          <p:cNvSpPr>
            <a:spLocks noGrp="1"/>
          </p:cNvSpPr>
          <p:nvPr>
            <p:ph type="title"/>
          </p:nvPr>
        </p:nvSpPr>
        <p:spPr>
          <a:xfrm>
            <a:off x="70266" y="72008"/>
            <a:ext cx="8859452" cy="548680"/>
          </a:xfrm>
        </p:spPr>
        <p:txBody>
          <a:bodyPr>
            <a:noAutofit/>
          </a:bodyPr>
          <a:lstStyle/>
          <a:p>
            <a:r>
              <a:rPr lang="en-US" sz="3000" dirty="0" smtClean="0"/>
              <a:t>1.6 - Factors </a:t>
            </a:r>
            <a:r>
              <a:rPr lang="en-US" sz="3000" dirty="0"/>
              <a:t>affecting the </a:t>
            </a:r>
            <a:r>
              <a:rPr lang="en-US" sz="3000" dirty="0" smtClean="0"/>
              <a:t>Quality </a:t>
            </a:r>
            <a:r>
              <a:rPr lang="en-US" sz="3000" dirty="0"/>
              <a:t>of </a:t>
            </a:r>
            <a:r>
              <a:rPr lang="en-US" sz="3000" dirty="0" smtClean="0"/>
              <a:t>Decision-Making</a:t>
            </a:r>
            <a:endParaRPr lang="en-US" sz="3000" dirty="0"/>
          </a:p>
        </p:txBody>
      </p:sp>
    </p:spTree>
    <p:extLst>
      <p:ext uri="{BB962C8B-B14F-4D97-AF65-F5344CB8AC3E}">
        <p14:creationId xmlns:p14="http://schemas.microsoft.com/office/powerpoint/2010/main" val="2462632392"/>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801588"/>
          </a:xfrm>
          <a:prstGeom prst="rect">
            <a:avLst/>
          </a:prstGeom>
        </p:spPr>
        <p:txBody>
          <a:bodyPr wrap="square">
            <a:spAutoFit/>
          </a:bodyPr>
          <a:lstStyle/>
          <a:p>
            <a:pPr marL="271463" lvl="1" indent="-271463">
              <a:spcAft>
                <a:spcPts val="600"/>
              </a:spcAft>
              <a:buClr>
                <a:srgbClr val="00B050"/>
              </a:buClr>
              <a:buFont typeface="Arial" panose="020B0604020202020204" pitchFamily="34" charset="0"/>
              <a:buChar char="•"/>
            </a:pPr>
            <a:r>
              <a:rPr lang="en-US" sz="1600" b="1" dirty="0" smtClean="0"/>
              <a:t>Key </a:t>
            </a:r>
            <a:r>
              <a:rPr lang="en-US" sz="1600" b="1" dirty="0"/>
              <a:t>personnel </a:t>
            </a:r>
            <a:r>
              <a:rPr lang="en-US" sz="1600" b="1" dirty="0" smtClean="0"/>
              <a:t>– </a:t>
            </a:r>
            <a:r>
              <a:rPr lang="en-US" sz="1600" dirty="0" smtClean="0"/>
              <a:t>the staff who make the decisions may not be the right people to do so, inexperienced, not ready, not have the right methods at hand or not trained appropriately and this can cause delays:</a:t>
            </a:r>
          </a:p>
          <a:p>
            <a:pPr marL="646112" lvl="1" indent="-285750">
              <a:spcAft>
                <a:spcPts val="600"/>
              </a:spcAft>
              <a:buClr>
                <a:srgbClr val="00B050"/>
              </a:buClr>
              <a:buFont typeface="Courier New" panose="02070309020205020404" pitchFamily="49" charset="0"/>
              <a:buChar char="o"/>
            </a:pPr>
            <a:r>
              <a:rPr lang="en-US" sz="1600" b="1" dirty="0" smtClean="0"/>
              <a:t>Knowledge</a:t>
            </a:r>
            <a:r>
              <a:rPr lang="en-US" sz="1600" dirty="0"/>
              <a:t>, skills </a:t>
            </a:r>
            <a:r>
              <a:rPr lang="en-US" sz="1600" dirty="0" smtClean="0"/>
              <a:t>and experience </a:t>
            </a:r>
            <a:r>
              <a:rPr lang="en-US" sz="1600" dirty="0"/>
              <a:t>of who is making the </a:t>
            </a:r>
            <a:r>
              <a:rPr lang="en-US" sz="1600" dirty="0" smtClean="0"/>
              <a:t>decision</a:t>
            </a:r>
            <a:r>
              <a:rPr lang="en-US" sz="1600" dirty="0"/>
              <a:t> </a:t>
            </a:r>
            <a:r>
              <a:rPr lang="en-US" sz="1600" dirty="0" smtClean="0"/>
              <a:t>– training helps but new staff may need time or practice before making the right choices.</a:t>
            </a:r>
          </a:p>
          <a:p>
            <a:pPr marL="646112" lvl="1" indent="-285750">
              <a:spcAft>
                <a:spcPts val="600"/>
              </a:spcAft>
              <a:buClr>
                <a:srgbClr val="00B050"/>
              </a:buClr>
              <a:buFont typeface="Courier New" panose="02070309020205020404" pitchFamily="49" charset="0"/>
              <a:buChar char="o"/>
            </a:pPr>
            <a:r>
              <a:rPr lang="en-US" sz="1600" b="1" dirty="0" smtClean="0"/>
              <a:t>Analytical skills </a:t>
            </a:r>
            <a:r>
              <a:rPr lang="en-US" sz="1600" dirty="0" smtClean="0"/>
              <a:t>– the way of working out a solution may not be appropriate for the problem. E.g. Laissez Faire managers may not have the right approach to solving a staffing issue.</a:t>
            </a:r>
          </a:p>
          <a:p>
            <a:pPr marL="646112" lvl="1" indent="-285750">
              <a:spcAft>
                <a:spcPts val="600"/>
              </a:spcAft>
              <a:buClr>
                <a:srgbClr val="00B050"/>
              </a:buClr>
              <a:buFont typeface="Courier New" panose="02070309020205020404" pitchFamily="49" charset="0"/>
              <a:buChar char="o"/>
            </a:pPr>
            <a:r>
              <a:rPr lang="en-US" sz="1600" b="1" dirty="0" smtClean="0"/>
              <a:t>Solution-focused approach </a:t>
            </a:r>
            <a:r>
              <a:rPr lang="en-US" sz="1600" dirty="0" smtClean="0"/>
              <a:t>– Developing a solution for a problem through technical or looking at it in the right way takes experience and focus, not all managers see the solution, just the problem.</a:t>
            </a:r>
          </a:p>
          <a:p>
            <a:pPr marL="646112" lvl="1" indent="-285750">
              <a:spcAft>
                <a:spcPts val="600"/>
              </a:spcAft>
              <a:buClr>
                <a:srgbClr val="00B050"/>
              </a:buClr>
              <a:buFont typeface="Courier New" panose="02070309020205020404" pitchFamily="49" charset="0"/>
              <a:buChar char="o"/>
            </a:pPr>
            <a:r>
              <a:rPr lang="en-US" sz="1600" b="1" dirty="0" smtClean="0"/>
              <a:t>Problem-solving abilities </a:t>
            </a:r>
            <a:r>
              <a:rPr lang="en-US" sz="1600" dirty="0" smtClean="0"/>
              <a:t>– Skills, training and practice are needed for decision making, new blood helps but skilling up takes time.</a:t>
            </a:r>
            <a:endParaRPr lang="en-US" sz="1600" dirty="0"/>
          </a:p>
          <a:p>
            <a:pPr marL="271463" lvl="1" indent="-271463">
              <a:spcAft>
                <a:spcPts val="600"/>
              </a:spcAft>
              <a:buClr>
                <a:srgbClr val="00B050"/>
              </a:buClr>
              <a:buFont typeface="Arial" panose="020B0604020202020204" pitchFamily="34" charset="0"/>
              <a:buChar char="•"/>
            </a:pPr>
            <a:r>
              <a:rPr lang="en-US" sz="1600" b="1" dirty="0" smtClean="0"/>
              <a:t>Training </a:t>
            </a:r>
            <a:r>
              <a:rPr lang="en-US" sz="1600" b="1" dirty="0"/>
              <a:t>of managers in decision-making skills </a:t>
            </a:r>
            <a:r>
              <a:rPr lang="en-US" sz="1600" dirty="0" smtClean="0"/>
              <a:t>– This is a solution but is time based. Decisions that need to be done now may lack the appropriate managerial skill, training like Conferences and courses eventually help. </a:t>
            </a:r>
            <a:endParaRPr lang="en-US" sz="1600" dirty="0"/>
          </a:p>
          <a:p>
            <a:pPr marL="271463" lvl="1" indent="-271463">
              <a:spcAft>
                <a:spcPts val="600"/>
              </a:spcAft>
              <a:buClr>
                <a:srgbClr val="00B050"/>
              </a:buClr>
              <a:buFont typeface="Arial" panose="020B0604020202020204" pitchFamily="34" charset="0"/>
              <a:buChar char="•"/>
            </a:pPr>
            <a:r>
              <a:rPr lang="en-US" sz="1600" b="1" dirty="0" smtClean="0"/>
              <a:t>Consultation</a:t>
            </a:r>
            <a:r>
              <a:rPr lang="en-US" sz="1600" dirty="0" smtClean="0"/>
              <a:t> – Seeking outside help can benefit decision making including </a:t>
            </a:r>
            <a:r>
              <a:rPr lang="en-US" sz="1600" dirty="0"/>
              <a:t>seeking advice and expertise from consultancies</a:t>
            </a:r>
            <a:r>
              <a:rPr lang="en-US" sz="1600" dirty="0" smtClean="0"/>
              <a:t>. These agencies are usually more practices at this and less biased towards personality. But they cost.</a:t>
            </a:r>
          </a:p>
          <a:p>
            <a:pPr marL="271463" lvl="1" indent="-271463">
              <a:spcAft>
                <a:spcPts val="600"/>
              </a:spcAft>
              <a:buClr>
                <a:srgbClr val="00B050"/>
              </a:buClr>
              <a:buFont typeface="Arial" panose="020B0604020202020204" pitchFamily="34" charset="0"/>
              <a:buChar char="•"/>
            </a:pPr>
            <a:r>
              <a:rPr lang="en-US" sz="1600" b="1" dirty="0">
                <a:solidFill>
                  <a:srgbClr val="FF0000"/>
                </a:solidFill>
              </a:rPr>
              <a:t>Task </a:t>
            </a:r>
            <a:r>
              <a:rPr lang="en-US" sz="1600" b="1" dirty="0" smtClean="0">
                <a:solidFill>
                  <a:srgbClr val="FF0000"/>
                </a:solidFill>
              </a:rPr>
              <a:t>1.6 </a:t>
            </a:r>
            <a:r>
              <a:rPr lang="en-US" sz="1600" dirty="0">
                <a:solidFill>
                  <a:srgbClr val="FF0000"/>
                </a:solidFill>
              </a:rPr>
              <a:t>– Using the </a:t>
            </a:r>
            <a:r>
              <a:rPr lang="en-US" sz="1600" dirty="0">
                <a:solidFill>
                  <a:srgbClr val="FF0000"/>
                </a:solidFill>
                <a:hlinkClick r:id="rId3" action="ppaction://hlinkfile"/>
              </a:rPr>
              <a:t>scenario</a:t>
            </a:r>
            <a:r>
              <a:rPr lang="en-US" sz="1600" dirty="0">
                <a:solidFill>
                  <a:srgbClr val="FF0000"/>
                </a:solidFill>
              </a:rPr>
              <a:t>, describe how the </a:t>
            </a:r>
            <a:r>
              <a:rPr lang="en-US" sz="1600" dirty="0" smtClean="0">
                <a:solidFill>
                  <a:srgbClr val="FF0000"/>
                </a:solidFill>
              </a:rPr>
              <a:t>other externalities can influence </a:t>
            </a:r>
            <a:r>
              <a:rPr lang="en-US" sz="1600" dirty="0">
                <a:solidFill>
                  <a:srgbClr val="FF0000"/>
                </a:solidFill>
              </a:rPr>
              <a:t>the decision </a:t>
            </a:r>
            <a:r>
              <a:rPr lang="en-US" sz="1600" dirty="0" smtClean="0">
                <a:solidFill>
                  <a:srgbClr val="FF0000"/>
                </a:solidFill>
              </a:rPr>
              <a:t>making process within the </a:t>
            </a:r>
            <a:r>
              <a:rPr lang="en-US" sz="1600" dirty="0">
                <a:solidFill>
                  <a:srgbClr val="FF0000"/>
                </a:solidFill>
              </a:rPr>
              <a:t>school </a:t>
            </a:r>
            <a:r>
              <a:rPr lang="en-US" sz="1600" dirty="0" smtClean="0">
                <a:solidFill>
                  <a:srgbClr val="FF0000"/>
                </a:solidFill>
              </a:rPr>
              <a:t>on the scenario issues.</a:t>
            </a:r>
            <a:endParaRPr lang="en-US" sz="16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000" dirty="0" smtClean="0"/>
              <a:t>1.6 - Factors </a:t>
            </a:r>
            <a:r>
              <a:rPr lang="en-US" sz="3000" dirty="0"/>
              <a:t>affecting the </a:t>
            </a:r>
            <a:r>
              <a:rPr lang="en-US" sz="3000" dirty="0" smtClean="0"/>
              <a:t>Quality </a:t>
            </a:r>
            <a:r>
              <a:rPr lang="en-US" sz="3000" dirty="0"/>
              <a:t>of </a:t>
            </a:r>
            <a:r>
              <a:rPr lang="en-US" sz="3000" dirty="0" smtClean="0"/>
              <a:t>Decision-Making</a:t>
            </a:r>
            <a:endParaRPr lang="en-US" sz="3000" dirty="0"/>
          </a:p>
        </p:txBody>
      </p:sp>
    </p:spTree>
    <p:extLst>
      <p:ext uri="{BB962C8B-B14F-4D97-AF65-F5344CB8AC3E}">
        <p14:creationId xmlns:p14="http://schemas.microsoft.com/office/powerpoint/2010/main" val="3501500397"/>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509200"/>
          </a:xfrm>
          <a:prstGeom prst="rect">
            <a:avLst/>
          </a:prstGeom>
        </p:spPr>
        <p:txBody>
          <a:bodyPr wrap="square">
            <a:spAutoFit/>
          </a:bodyPr>
          <a:lstStyle/>
          <a:p>
            <a:pPr algn="ctr">
              <a:spcAft>
                <a:spcPts val="600"/>
              </a:spcAft>
              <a:tabLst>
                <a:tab pos="8348663" algn="r"/>
              </a:tabLst>
            </a:pPr>
            <a:r>
              <a:rPr lang="en-US" sz="1660" b="1" dirty="0">
                <a:solidFill>
                  <a:srgbClr val="FF0000"/>
                </a:solidFill>
              </a:rPr>
              <a:t>Wattam Grove</a:t>
            </a:r>
          </a:p>
          <a:p>
            <a:pPr>
              <a:spcAft>
                <a:spcPts val="600"/>
              </a:spcAft>
              <a:tabLst>
                <a:tab pos="8348663" algn="r"/>
              </a:tabLst>
            </a:pPr>
            <a:r>
              <a:rPr lang="en-US" sz="1660" b="1" dirty="0">
                <a:solidFill>
                  <a:srgbClr val="FF0000"/>
                </a:solidFill>
              </a:rPr>
              <a:t>The business</a:t>
            </a:r>
          </a:p>
          <a:p>
            <a:pPr>
              <a:spcAft>
                <a:spcPts val="600"/>
              </a:spcAft>
              <a:tabLst>
                <a:tab pos="8348663" algn="r"/>
              </a:tabLst>
            </a:pPr>
            <a:r>
              <a:rPr lang="en-US" sz="1660" dirty="0">
                <a:solidFill>
                  <a:srgbClr val="FF0000"/>
                </a:solidFill>
              </a:rPr>
              <a:t>Wattam Grove is a traditional fruit farm occupying 45 acres of land on the Devon/Cornwall border. The farm is located approximately five miles from the coast. Brothers, Eric and Percy Wattam, now in their early forties, inherited the farm from their father in 2007.</a:t>
            </a:r>
          </a:p>
          <a:p>
            <a:pPr>
              <a:spcAft>
                <a:spcPts val="600"/>
              </a:spcAft>
              <a:tabLst>
                <a:tab pos="8348663" algn="r"/>
              </a:tabLst>
            </a:pPr>
            <a:r>
              <a:rPr lang="en-US" sz="1660" dirty="0">
                <a:solidFill>
                  <a:srgbClr val="FF0000"/>
                </a:solidFill>
              </a:rPr>
              <a:t>Wattam Grove produces soft fruit. Raspberries, grown under glass, are Wattam Grove’s main crop. Smaller quantities of other soft fruits such as blackcurrants, strawberries and blueberries are grown in </a:t>
            </a:r>
            <a:r>
              <a:rPr lang="en-US" sz="1660" dirty="0" err="1">
                <a:solidFill>
                  <a:srgbClr val="FF0000"/>
                </a:solidFill>
              </a:rPr>
              <a:t>polytunnels</a:t>
            </a:r>
            <a:r>
              <a:rPr lang="en-US" sz="1660" dirty="0">
                <a:solidFill>
                  <a:srgbClr val="FF0000"/>
                </a:solidFill>
              </a:rPr>
              <a:t>. Blackberries and gooseberries, which do not need protecting from the elements, are also grown on the farm. All of Wattam Grove’s produce is sold to a fruit marketing company, </a:t>
            </a:r>
            <a:r>
              <a:rPr lang="en-US" sz="1660" dirty="0" err="1">
                <a:solidFill>
                  <a:srgbClr val="FF0000"/>
                </a:solidFill>
              </a:rPr>
              <a:t>Fruitex</a:t>
            </a:r>
            <a:r>
              <a:rPr lang="en-US" sz="1660" dirty="0">
                <a:solidFill>
                  <a:srgbClr val="FF0000"/>
                </a:solidFill>
              </a:rPr>
              <a:t> Ltd, a leading supplier of fruit to the UK’s supermarket industry. Wattam Grove does not sell fruit directly to the public.</a:t>
            </a:r>
          </a:p>
          <a:p>
            <a:pPr>
              <a:spcAft>
                <a:spcPts val="600"/>
              </a:spcAft>
              <a:tabLst>
                <a:tab pos="8348663" algn="r"/>
              </a:tabLst>
            </a:pPr>
            <a:r>
              <a:rPr lang="en-US" sz="1660" dirty="0">
                <a:solidFill>
                  <a:srgbClr val="FF0000"/>
                </a:solidFill>
              </a:rPr>
              <a:t>Four farm </a:t>
            </a:r>
            <a:r>
              <a:rPr lang="en-US" sz="1660" dirty="0" err="1">
                <a:solidFill>
                  <a:srgbClr val="FF0000"/>
                </a:solidFill>
              </a:rPr>
              <a:t>labourers</a:t>
            </a:r>
            <a:r>
              <a:rPr lang="en-US" sz="1660" dirty="0">
                <a:solidFill>
                  <a:srgbClr val="FF0000"/>
                </a:solidFill>
              </a:rPr>
              <a:t> are employed on permanent contracts to look after the soft fruits throughout the year. From May to October, the six months of peak yield, Wattam Grove also hires 22 temporary, low paid workers to help with the soft fruit harvest. The harvesting of soft fruit is very labour intensive because each berry must be picked by hand. The temporary workers, usually a combination of students and migrant </a:t>
            </a:r>
            <a:r>
              <a:rPr lang="en-US" sz="1660" dirty="0" err="1">
                <a:solidFill>
                  <a:srgbClr val="FF0000"/>
                </a:solidFill>
              </a:rPr>
              <a:t>labourers</a:t>
            </a:r>
            <a:r>
              <a:rPr lang="en-US" sz="1660" dirty="0">
                <a:solidFill>
                  <a:srgbClr val="FF0000"/>
                </a:solidFill>
              </a:rPr>
              <a:t>, are required to undertake the backbreaking work of picking the crop and sorting out the good fruit from the waste. The berries are then run through a fruit grading machine, packaged and placed into cold storage ready for the daily arrival of one of </a:t>
            </a:r>
            <a:r>
              <a:rPr lang="en-US" sz="1660" dirty="0" err="1">
                <a:solidFill>
                  <a:srgbClr val="FF0000"/>
                </a:solidFill>
              </a:rPr>
              <a:t>Fruitex</a:t>
            </a:r>
            <a:r>
              <a:rPr lang="en-US" sz="1660" dirty="0">
                <a:solidFill>
                  <a:srgbClr val="FF0000"/>
                </a:solidFill>
              </a:rPr>
              <a:t> </a:t>
            </a:r>
            <a:r>
              <a:rPr lang="en-US" sz="1660" dirty="0" err="1">
                <a:solidFill>
                  <a:srgbClr val="FF0000"/>
                </a:solidFill>
              </a:rPr>
              <a:t>Ltd’s</a:t>
            </a:r>
            <a:r>
              <a:rPr lang="en-US" sz="1660" dirty="0">
                <a:solidFill>
                  <a:srgbClr val="FF0000"/>
                </a:solidFill>
              </a:rPr>
              <a:t> refrigerated lorries.</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
        <p:nvSpPr>
          <p:cNvPr id="2" name="TextBox 1">
            <a:hlinkClick r:id="rId3" action="ppaction://hlinkfile"/>
          </p:cNvPr>
          <p:cNvSpPr txBox="1"/>
          <p:nvPr/>
        </p:nvSpPr>
        <p:spPr>
          <a:xfrm>
            <a:off x="7596336" y="1033264"/>
            <a:ext cx="1261884" cy="369332"/>
          </a:xfrm>
          <a:prstGeom prst="rect">
            <a:avLst/>
          </a:prstGeom>
          <a:noFill/>
        </p:spPr>
        <p:txBody>
          <a:bodyPr wrap="none" rtlCol="0">
            <a:spAutoFit/>
          </a:bodyPr>
          <a:lstStyle/>
          <a:p>
            <a:r>
              <a:rPr lang="en-IE" dirty="0" smtClean="0">
                <a:solidFill>
                  <a:srgbClr val="0070C0"/>
                </a:solidFill>
              </a:rPr>
              <a:t>Questions</a:t>
            </a:r>
            <a:endParaRPr lang="en-GB" dirty="0">
              <a:solidFill>
                <a:srgbClr val="0070C0"/>
              </a:solidFill>
            </a:endParaRPr>
          </a:p>
        </p:txBody>
      </p:sp>
    </p:spTree>
    <p:extLst>
      <p:ext uri="{BB962C8B-B14F-4D97-AF65-F5344CB8AC3E}">
        <p14:creationId xmlns:p14="http://schemas.microsoft.com/office/powerpoint/2010/main" val="4272837484"/>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579989"/>
          </a:xfrm>
          <a:prstGeom prst="rect">
            <a:avLst/>
          </a:prstGeom>
        </p:spPr>
        <p:txBody>
          <a:bodyPr wrap="square">
            <a:spAutoFit/>
          </a:bodyPr>
          <a:lstStyle/>
          <a:p>
            <a:pPr algn="ctr">
              <a:spcAft>
                <a:spcPts val="600"/>
              </a:spcAft>
              <a:tabLst>
                <a:tab pos="8348663" algn="r"/>
              </a:tabLst>
            </a:pPr>
            <a:r>
              <a:rPr lang="en-US" sz="1870" b="1" dirty="0">
                <a:solidFill>
                  <a:srgbClr val="FF0000"/>
                </a:solidFill>
              </a:rPr>
              <a:t>Wattam Grove</a:t>
            </a:r>
          </a:p>
          <a:p>
            <a:pPr>
              <a:spcAft>
                <a:spcPts val="600"/>
              </a:spcAft>
              <a:tabLst>
                <a:tab pos="8348663" algn="r"/>
              </a:tabLst>
            </a:pPr>
            <a:r>
              <a:rPr lang="en-US" sz="1870" b="1" dirty="0">
                <a:solidFill>
                  <a:srgbClr val="FF0000"/>
                </a:solidFill>
              </a:rPr>
              <a:t>The business</a:t>
            </a:r>
          </a:p>
          <a:p>
            <a:pPr>
              <a:spcAft>
                <a:spcPts val="600"/>
              </a:spcAft>
              <a:tabLst>
                <a:tab pos="8348663" algn="r"/>
              </a:tabLst>
            </a:pPr>
            <a:r>
              <a:rPr lang="en-US" sz="1870" dirty="0">
                <a:solidFill>
                  <a:srgbClr val="FF0000"/>
                </a:solidFill>
              </a:rPr>
              <a:t>All of the farm </a:t>
            </a:r>
            <a:r>
              <a:rPr lang="en-US" sz="1870" dirty="0" err="1">
                <a:solidFill>
                  <a:srgbClr val="FF0000"/>
                </a:solidFill>
              </a:rPr>
              <a:t>labourers</a:t>
            </a:r>
            <a:r>
              <a:rPr lang="en-US" sz="1870" dirty="0">
                <a:solidFill>
                  <a:srgbClr val="FF0000"/>
                </a:solidFill>
              </a:rPr>
              <a:t>, be they permanent or temporary, are recruited and managed directly by Eric. Eric has an autocratic leadership style and likes to keep tight control of the workforce. He makes day to day decisions about the soft fruit production without consulting the farm </a:t>
            </a:r>
            <a:r>
              <a:rPr lang="en-US" sz="1870" dirty="0" err="1">
                <a:solidFill>
                  <a:srgbClr val="FF0000"/>
                </a:solidFill>
              </a:rPr>
              <a:t>labourers</a:t>
            </a:r>
            <a:r>
              <a:rPr lang="en-US" sz="1870" dirty="0">
                <a:solidFill>
                  <a:srgbClr val="FF0000"/>
                </a:solidFill>
              </a:rPr>
              <a:t>.</a:t>
            </a:r>
          </a:p>
          <a:p>
            <a:pPr>
              <a:spcAft>
                <a:spcPts val="600"/>
              </a:spcAft>
              <a:tabLst>
                <a:tab pos="8348663" algn="r"/>
              </a:tabLst>
            </a:pPr>
            <a:r>
              <a:rPr lang="en-US" sz="1870" dirty="0">
                <a:solidFill>
                  <a:srgbClr val="FF0000"/>
                </a:solidFill>
              </a:rPr>
              <a:t>Percy is a planner and an organiser. He is good with numbers and is in charge of the financial and administrative aspects of running the farm. Percy is all too aware that the farm needs to financially support not only himself and his brother but their families as well. Percy is married to Pat, a part-time school cook. They have one daughter who currently attends the local junior school. Eric is married to Marie, who is currently unemployed. They have twin sons aged 17, both of whom hope to go to university next year.</a:t>
            </a:r>
          </a:p>
          <a:p>
            <a:pPr>
              <a:spcAft>
                <a:spcPts val="600"/>
              </a:spcAft>
              <a:tabLst>
                <a:tab pos="8348663" algn="r"/>
              </a:tabLst>
            </a:pPr>
            <a:r>
              <a:rPr lang="en-US" sz="1870" dirty="0">
                <a:solidFill>
                  <a:srgbClr val="FF0000"/>
                </a:solidFill>
              </a:rPr>
              <a:t>Eric and Percy have a strong sense of social responsibility and are keen to forge good relationships with the local community. While both brothers agree that making sufficient profit, by necessity, has to be the main aim of the business this should not be to the detriment of their relationship with the local community.</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
        <p:nvSpPr>
          <p:cNvPr id="4" name="TextBox 3">
            <a:hlinkClick r:id="rId3" action="ppaction://hlinkfile"/>
          </p:cNvPr>
          <p:cNvSpPr txBox="1"/>
          <p:nvPr/>
        </p:nvSpPr>
        <p:spPr>
          <a:xfrm>
            <a:off x="7596336" y="1033264"/>
            <a:ext cx="1261884" cy="369332"/>
          </a:xfrm>
          <a:prstGeom prst="rect">
            <a:avLst/>
          </a:prstGeom>
          <a:noFill/>
        </p:spPr>
        <p:txBody>
          <a:bodyPr wrap="none" rtlCol="0">
            <a:spAutoFit/>
          </a:bodyPr>
          <a:lstStyle/>
          <a:p>
            <a:r>
              <a:rPr lang="en-IE" dirty="0" smtClean="0">
                <a:solidFill>
                  <a:srgbClr val="0070C0"/>
                </a:solidFill>
              </a:rPr>
              <a:t>Questions</a:t>
            </a:r>
            <a:endParaRPr lang="en-GB" dirty="0">
              <a:solidFill>
                <a:srgbClr val="0070C0"/>
              </a:solidFill>
            </a:endParaRPr>
          </a:p>
        </p:txBody>
      </p:sp>
    </p:spTree>
    <p:extLst>
      <p:ext uri="{BB962C8B-B14F-4D97-AF65-F5344CB8AC3E}">
        <p14:creationId xmlns:p14="http://schemas.microsoft.com/office/powerpoint/2010/main" val="4046697020"/>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309146"/>
          </a:xfrm>
          <a:prstGeom prst="rect">
            <a:avLst/>
          </a:prstGeom>
        </p:spPr>
        <p:txBody>
          <a:bodyPr wrap="square">
            <a:spAutoFit/>
          </a:bodyPr>
          <a:lstStyle/>
          <a:p>
            <a:pPr>
              <a:spcAft>
                <a:spcPts val="600"/>
              </a:spcAft>
              <a:tabLst>
                <a:tab pos="8348663" algn="r"/>
              </a:tabLst>
            </a:pPr>
            <a:r>
              <a:rPr lang="en-US" b="1" dirty="0">
                <a:solidFill>
                  <a:srgbClr val="FF0000"/>
                </a:solidFill>
              </a:rPr>
              <a:t>The problem</a:t>
            </a:r>
          </a:p>
          <a:p>
            <a:pPr>
              <a:spcAft>
                <a:spcPts val="600"/>
              </a:spcAft>
              <a:tabLst>
                <a:tab pos="8348663" algn="r"/>
              </a:tabLst>
            </a:pPr>
            <a:r>
              <a:rPr lang="en-US" dirty="0">
                <a:solidFill>
                  <a:srgbClr val="FF0000"/>
                </a:solidFill>
              </a:rPr>
              <a:t>In the nine years Eric and Percy have been running the farm, the returns have been extremely variable. In 2008 and 2014 bumper harvests saw annual profits in excess of £300 000. In 2010 profit was minimal due to poor weather conditions at the beginning of that year. In 2011 a mite infestation of the raspberry canes led to a significant trading loss. Eric and Percy both feel that the business is too dependent on variables outside of their control.</a:t>
            </a:r>
          </a:p>
          <a:p>
            <a:pPr>
              <a:spcAft>
                <a:spcPts val="600"/>
              </a:spcAft>
              <a:tabLst>
                <a:tab pos="8348663" algn="r"/>
              </a:tabLst>
            </a:pPr>
            <a:r>
              <a:rPr lang="en-US" dirty="0">
                <a:solidFill>
                  <a:srgbClr val="FF0000"/>
                </a:solidFill>
              </a:rPr>
              <a:t>Furthermore, the market for fruit has changed considerably over the last decade. Fruit farms have lost a significant amount of market power due to the dominance of supermarkets and the increase in imported fruit from around the world. Wattam Grove can no longer control the selling price of the fruit it grows, further threatening the farm’s net profit and gross profit margins. Eric and Percy have tried their best to compensate for this lack of market power by minimising costs and increasing output. However, this constant struggle is having a negative impact on their work-life balance and on their families.</a:t>
            </a:r>
          </a:p>
          <a:p>
            <a:pPr>
              <a:spcAft>
                <a:spcPts val="600"/>
              </a:spcAft>
              <a:tabLst>
                <a:tab pos="8348663" algn="r"/>
              </a:tabLst>
            </a:pPr>
            <a:r>
              <a:rPr lang="en-US" dirty="0">
                <a:solidFill>
                  <a:srgbClr val="FF0000"/>
                </a:solidFill>
              </a:rPr>
              <a:t>Supporting their families solely by the growing of fruit no longer appears to be an option. Despite being naturally risk averse, Eric and Percy agree that the farm must pursue a strategy of diversification if it is to survive.</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
        <p:nvSpPr>
          <p:cNvPr id="4" name="TextBox 3">
            <a:hlinkClick r:id="rId3" action="ppaction://hlinkfile"/>
          </p:cNvPr>
          <p:cNvSpPr txBox="1"/>
          <p:nvPr/>
        </p:nvSpPr>
        <p:spPr>
          <a:xfrm>
            <a:off x="7596336" y="1033264"/>
            <a:ext cx="1261884" cy="369332"/>
          </a:xfrm>
          <a:prstGeom prst="rect">
            <a:avLst/>
          </a:prstGeom>
          <a:noFill/>
        </p:spPr>
        <p:txBody>
          <a:bodyPr wrap="none" rtlCol="0">
            <a:spAutoFit/>
          </a:bodyPr>
          <a:lstStyle/>
          <a:p>
            <a:r>
              <a:rPr lang="en-IE" dirty="0" smtClean="0">
                <a:solidFill>
                  <a:srgbClr val="0070C0"/>
                </a:solidFill>
              </a:rPr>
              <a:t>Questions</a:t>
            </a:r>
            <a:endParaRPr lang="en-GB" dirty="0">
              <a:solidFill>
                <a:srgbClr val="0070C0"/>
              </a:solidFill>
            </a:endParaRPr>
          </a:p>
        </p:txBody>
      </p:sp>
    </p:spTree>
    <p:extLst>
      <p:ext uri="{BB962C8B-B14F-4D97-AF65-F5344CB8AC3E}">
        <p14:creationId xmlns:p14="http://schemas.microsoft.com/office/powerpoint/2010/main" val="2052788507"/>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786199"/>
          </a:xfrm>
          <a:prstGeom prst="rect">
            <a:avLst/>
          </a:prstGeom>
        </p:spPr>
        <p:txBody>
          <a:bodyPr wrap="square">
            <a:spAutoFit/>
          </a:bodyPr>
          <a:lstStyle/>
          <a:p>
            <a:pPr>
              <a:spcAft>
                <a:spcPts val="600"/>
              </a:spcAft>
              <a:tabLst>
                <a:tab pos="8348663" algn="r"/>
              </a:tabLst>
            </a:pPr>
            <a:r>
              <a:rPr lang="en-US" sz="1600" b="1" dirty="0">
                <a:solidFill>
                  <a:srgbClr val="FF0000"/>
                </a:solidFill>
              </a:rPr>
              <a:t>The options</a:t>
            </a:r>
          </a:p>
          <a:p>
            <a:pPr>
              <a:spcAft>
                <a:spcPts val="600"/>
              </a:spcAft>
              <a:tabLst>
                <a:tab pos="8348663" algn="r"/>
              </a:tabLst>
            </a:pPr>
            <a:r>
              <a:rPr lang="en-US" sz="1600" dirty="0">
                <a:solidFill>
                  <a:srgbClr val="FF0000"/>
                </a:solidFill>
              </a:rPr>
              <a:t>Eric and Percy are currently investigating three diversification options for Wattam Grove. They fully intend to discuss these options with their respective families before coming to an agreed final decision.</a:t>
            </a:r>
          </a:p>
          <a:p>
            <a:pPr>
              <a:spcAft>
                <a:spcPts val="600"/>
              </a:spcAft>
              <a:tabLst>
                <a:tab pos="8348663" algn="r"/>
              </a:tabLst>
            </a:pPr>
            <a:r>
              <a:rPr lang="en-US" sz="1600" b="1" dirty="0">
                <a:solidFill>
                  <a:srgbClr val="FF0000"/>
                </a:solidFill>
              </a:rPr>
              <a:t>Option 1 – Jam and preserves</a:t>
            </a:r>
          </a:p>
          <a:p>
            <a:pPr>
              <a:spcAft>
                <a:spcPts val="600"/>
              </a:spcAft>
              <a:tabLst>
                <a:tab pos="8348663" algn="r"/>
              </a:tabLst>
            </a:pPr>
            <a:r>
              <a:rPr lang="en-US" sz="1600" dirty="0">
                <a:solidFill>
                  <a:srgbClr val="FF0000"/>
                </a:solidFill>
              </a:rPr>
              <a:t>Wattam Grove could make and sell its own range of </a:t>
            </a:r>
            <a:r>
              <a:rPr lang="en-US" sz="1600" dirty="0" err="1">
                <a:solidFill>
                  <a:srgbClr val="FF0000"/>
                </a:solidFill>
              </a:rPr>
              <a:t>speciality</a:t>
            </a:r>
            <a:r>
              <a:rPr lang="en-US" sz="1600" dirty="0">
                <a:solidFill>
                  <a:srgbClr val="FF0000"/>
                </a:solidFill>
              </a:rPr>
              <a:t> jams and preserves. Pat has some excellent recipes, given to her when she did her catering course, which could be used to set up the initial product range. Where possible, fruit grown on the farm would be used.</a:t>
            </a:r>
          </a:p>
          <a:p>
            <a:pPr>
              <a:spcAft>
                <a:spcPts val="600"/>
              </a:spcAft>
              <a:tabLst>
                <a:tab pos="8348663" algn="r"/>
              </a:tabLst>
            </a:pPr>
            <a:r>
              <a:rPr lang="en-US" sz="1600" dirty="0">
                <a:solidFill>
                  <a:srgbClr val="FF0000"/>
                </a:solidFill>
              </a:rPr>
              <a:t>Wattam Grove would make the jam and preserves in batches of 500 jars. Two of the farm’s </a:t>
            </a:r>
            <a:r>
              <a:rPr lang="en-US" sz="1600" dirty="0" err="1">
                <a:solidFill>
                  <a:srgbClr val="FF0000"/>
                </a:solidFill>
              </a:rPr>
              <a:t>underutilised</a:t>
            </a:r>
            <a:r>
              <a:rPr lang="en-US" sz="1600" dirty="0">
                <a:solidFill>
                  <a:srgbClr val="FF0000"/>
                </a:solidFill>
              </a:rPr>
              <a:t> barns would be converted into a production unit large enough to house the required cooking, cooling and packaging equipment. Hygiene certificates would need to be obtained. Initially, the farm would recruit one full-time and two part-time catering employees. It is hoped that in the future opening a café on the farm, which would </a:t>
            </a:r>
            <a:r>
              <a:rPr lang="en-US" sz="1600" dirty="0" err="1">
                <a:solidFill>
                  <a:srgbClr val="FF0000"/>
                </a:solidFill>
              </a:rPr>
              <a:t>specialise</a:t>
            </a:r>
            <a:r>
              <a:rPr lang="en-US" sz="1600" dirty="0">
                <a:solidFill>
                  <a:srgbClr val="FF0000"/>
                </a:solidFill>
              </a:rPr>
              <a:t> in the sale of cream teas using the farm’s own brand of jam and preserves, may be an additional revenue stream.</a:t>
            </a:r>
          </a:p>
          <a:p>
            <a:pPr>
              <a:spcAft>
                <a:spcPts val="600"/>
              </a:spcAft>
              <a:tabLst>
                <a:tab pos="8348663" algn="r"/>
              </a:tabLst>
            </a:pPr>
            <a:r>
              <a:rPr lang="en-US" sz="1600" dirty="0">
                <a:solidFill>
                  <a:srgbClr val="FF0000"/>
                </a:solidFill>
              </a:rPr>
              <a:t>The capital budget spend of converting the barns is estimated to be in the region of £300 000. This option would use up all of Wattam Grove’s retained profits. Furthermore, there would be additional revenue expenditure each year to cover the wages of the catering employees.</a:t>
            </a:r>
          </a:p>
          <a:p>
            <a:pPr>
              <a:spcAft>
                <a:spcPts val="600"/>
              </a:spcAft>
              <a:tabLst>
                <a:tab pos="8348663" algn="r"/>
              </a:tabLst>
            </a:pPr>
            <a:r>
              <a:rPr lang="en-US" sz="1600" dirty="0">
                <a:solidFill>
                  <a:srgbClr val="FF0000"/>
                </a:solidFill>
              </a:rPr>
              <a:t>Capital investment appraisal suggests a payback period of approximately five years, with an ARR of 16% over the first seven years of trading.</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
        <p:nvSpPr>
          <p:cNvPr id="4" name="TextBox 3">
            <a:hlinkClick r:id="rId3" action="ppaction://hlinkfile"/>
          </p:cNvPr>
          <p:cNvSpPr txBox="1"/>
          <p:nvPr/>
        </p:nvSpPr>
        <p:spPr>
          <a:xfrm>
            <a:off x="7596336" y="1033264"/>
            <a:ext cx="1261884" cy="369332"/>
          </a:xfrm>
          <a:prstGeom prst="rect">
            <a:avLst/>
          </a:prstGeom>
          <a:noFill/>
        </p:spPr>
        <p:txBody>
          <a:bodyPr wrap="none" rtlCol="0">
            <a:spAutoFit/>
          </a:bodyPr>
          <a:lstStyle/>
          <a:p>
            <a:r>
              <a:rPr lang="en-IE" dirty="0" smtClean="0">
                <a:solidFill>
                  <a:srgbClr val="0070C0"/>
                </a:solidFill>
              </a:rPr>
              <a:t>Questions</a:t>
            </a:r>
            <a:endParaRPr lang="en-GB" dirty="0">
              <a:solidFill>
                <a:srgbClr val="0070C0"/>
              </a:solidFill>
            </a:endParaRPr>
          </a:p>
        </p:txBody>
      </p:sp>
    </p:spTree>
    <p:extLst>
      <p:ext uri="{BB962C8B-B14F-4D97-AF65-F5344CB8AC3E}">
        <p14:creationId xmlns:p14="http://schemas.microsoft.com/office/powerpoint/2010/main" val="3669202504"/>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940088"/>
          </a:xfrm>
          <a:prstGeom prst="rect">
            <a:avLst/>
          </a:prstGeom>
        </p:spPr>
        <p:txBody>
          <a:bodyPr wrap="square">
            <a:spAutoFit/>
          </a:bodyPr>
          <a:lstStyle/>
          <a:p>
            <a:pPr>
              <a:spcAft>
                <a:spcPts val="600"/>
              </a:spcAft>
              <a:tabLst>
                <a:tab pos="8348663" algn="r"/>
              </a:tabLst>
            </a:pPr>
            <a:r>
              <a:rPr lang="en-US" sz="1740" b="1" dirty="0">
                <a:solidFill>
                  <a:srgbClr val="FF0000"/>
                </a:solidFill>
              </a:rPr>
              <a:t>Option 2 – Camping and caravan site</a:t>
            </a:r>
          </a:p>
          <a:p>
            <a:pPr>
              <a:spcAft>
                <a:spcPts val="600"/>
              </a:spcAft>
              <a:tabLst>
                <a:tab pos="8348663" algn="r"/>
              </a:tabLst>
            </a:pPr>
            <a:r>
              <a:rPr lang="en-US" sz="1740" dirty="0">
                <a:solidFill>
                  <a:srgbClr val="FF0000"/>
                </a:solidFill>
              </a:rPr>
              <a:t>Wattam Grove could purchase </a:t>
            </a:r>
            <a:r>
              <a:rPr lang="en-US" sz="1740" dirty="0" err="1">
                <a:solidFill>
                  <a:srgbClr val="FF0000"/>
                </a:solidFill>
              </a:rPr>
              <a:t>neighbouring</a:t>
            </a:r>
            <a:r>
              <a:rPr lang="en-US" sz="1740" dirty="0">
                <a:solidFill>
                  <a:srgbClr val="FF0000"/>
                </a:solidFill>
              </a:rPr>
              <a:t> farmland and convert its use to a camping and caravan site. Suitable land is currently for sale at a cost of £18 000 per acre. Wattam Grove would purchase 10 acres of land, sufficient for 180 pitches. Percy expects the camping and caravan site to operate at close to full capacity, especially during the summer months.</a:t>
            </a:r>
          </a:p>
          <a:p>
            <a:pPr>
              <a:spcAft>
                <a:spcPts val="600"/>
              </a:spcAft>
              <a:tabLst>
                <a:tab pos="8348663" algn="r"/>
              </a:tabLst>
            </a:pPr>
            <a:r>
              <a:rPr lang="en-US" sz="1740" dirty="0">
                <a:solidFill>
                  <a:srgbClr val="FF0000"/>
                </a:solidFill>
              </a:rPr>
              <a:t>Planning permission for a change of land use and a site </a:t>
            </a:r>
            <a:r>
              <a:rPr lang="en-US" sz="1740" dirty="0" err="1">
                <a:solidFill>
                  <a:srgbClr val="FF0000"/>
                </a:solidFill>
              </a:rPr>
              <a:t>licence</a:t>
            </a:r>
            <a:r>
              <a:rPr lang="en-US" sz="1740" dirty="0">
                <a:solidFill>
                  <a:srgbClr val="FF0000"/>
                </a:solidFill>
              </a:rPr>
              <a:t> allowing the site to operate 11 months of the year would need to be obtained from the local authority. Mains water, electric hook-ups and sewage disposal would need to be installed on the site. In addition, LPG gas would be made available from a bulk tank. Toilet and washing facilities would also need to be built. Initially, Eric and Percy would like to run the camping and caravan site themselves. However, they do realise that in time a site manager may be required.</a:t>
            </a:r>
          </a:p>
          <a:p>
            <a:pPr>
              <a:spcAft>
                <a:spcPts val="600"/>
              </a:spcAft>
              <a:tabLst>
                <a:tab pos="8348663" algn="r"/>
              </a:tabLst>
            </a:pPr>
            <a:r>
              <a:rPr lang="en-US" sz="1740" dirty="0">
                <a:solidFill>
                  <a:srgbClr val="FF0000"/>
                </a:solidFill>
              </a:rPr>
              <a:t>In addition to the cost of the land, Percy estimates that another £400 000 would be needed to obtain the necessary planning permission and </a:t>
            </a:r>
            <a:r>
              <a:rPr lang="en-US" sz="1740" dirty="0" err="1">
                <a:solidFill>
                  <a:srgbClr val="FF0000"/>
                </a:solidFill>
              </a:rPr>
              <a:t>licence</a:t>
            </a:r>
            <a:r>
              <a:rPr lang="en-US" sz="1740" dirty="0">
                <a:solidFill>
                  <a:srgbClr val="FF0000"/>
                </a:solidFill>
              </a:rPr>
              <a:t> and to install the facilities. In addition to using all of Wattam Grove’s retained profits, the business would need to obtain external finance in the region of £280 000 to help fund this option.</a:t>
            </a:r>
          </a:p>
          <a:p>
            <a:pPr>
              <a:spcAft>
                <a:spcPts val="600"/>
              </a:spcAft>
              <a:tabLst>
                <a:tab pos="8348663" algn="r"/>
              </a:tabLst>
            </a:pPr>
            <a:r>
              <a:rPr lang="en-US" sz="1740" dirty="0">
                <a:solidFill>
                  <a:srgbClr val="FF0000"/>
                </a:solidFill>
              </a:rPr>
              <a:t>Capital investment appraisal suggests a payback period of approximately three years, with an ARR of 28% over the first seven years of trading.</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
        <p:nvSpPr>
          <p:cNvPr id="4" name="TextBox 3">
            <a:hlinkClick r:id="rId3" action="ppaction://hlinkfile"/>
          </p:cNvPr>
          <p:cNvSpPr txBox="1"/>
          <p:nvPr/>
        </p:nvSpPr>
        <p:spPr>
          <a:xfrm>
            <a:off x="7596336" y="1033264"/>
            <a:ext cx="1261884" cy="369332"/>
          </a:xfrm>
          <a:prstGeom prst="rect">
            <a:avLst/>
          </a:prstGeom>
          <a:noFill/>
        </p:spPr>
        <p:txBody>
          <a:bodyPr wrap="none" rtlCol="0">
            <a:spAutoFit/>
          </a:bodyPr>
          <a:lstStyle/>
          <a:p>
            <a:r>
              <a:rPr lang="en-IE" dirty="0" smtClean="0">
                <a:solidFill>
                  <a:srgbClr val="0070C0"/>
                </a:solidFill>
              </a:rPr>
              <a:t>Questions</a:t>
            </a:r>
            <a:endParaRPr lang="en-GB" dirty="0">
              <a:solidFill>
                <a:srgbClr val="0070C0"/>
              </a:solidFill>
            </a:endParaRPr>
          </a:p>
        </p:txBody>
      </p:sp>
    </p:spTree>
    <p:extLst>
      <p:ext uri="{BB962C8B-B14F-4D97-AF65-F5344CB8AC3E}">
        <p14:creationId xmlns:p14="http://schemas.microsoft.com/office/powerpoint/2010/main" val="2173712414"/>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647700"/>
          </a:xfrm>
          <a:prstGeom prst="rect">
            <a:avLst/>
          </a:prstGeom>
        </p:spPr>
        <p:txBody>
          <a:bodyPr wrap="square">
            <a:spAutoFit/>
          </a:bodyPr>
          <a:lstStyle/>
          <a:p>
            <a:pPr>
              <a:spcAft>
                <a:spcPts val="600"/>
              </a:spcAft>
              <a:tabLst>
                <a:tab pos="8348663" algn="r"/>
              </a:tabLst>
            </a:pPr>
            <a:r>
              <a:rPr lang="en-US" sz="1600" b="1" dirty="0">
                <a:solidFill>
                  <a:srgbClr val="FF0000"/>
                </a:solidFill>
              </a:rPr>
              <a:t>Option 3 – Paintballing</a:t>
            </a:r>
          </a:p>
          <a:p>
            <a:pPr>
              <a:spcAft>
                <a:spcPts val="600"/>
              </a:spcAft>
              <a:tabLst>
                <a:tab pos="8348663" algn="r"/>
              </a:tabLst>
            </a:pPr>
            <a:r>
              <a:rPr lang="en-US" sz="1600" dirty="0">
                <a:solidFill>
                  <a:srgbClr val="FF0000"/>
                </a:solidFill>
              </a:rPr>
              <a:t>Wattam Grove could purchase three acres of </a:t>
            </a:r>
            <a:r>
              <a:rPr lang="en-US" sz="1600" dirty="0" err="1">
                <a:solidFill>
                  <a:srgbClr val="FF0000"/>
                </a:solidFill>
              </a:rPr>
              <a:t>neighbouring</a:t>
            </a:r>
            <a:r>
              <a:rPr lang="en-US" sz="1600" dirty="0">
                <a:solidFill>
                  <a:srgbClr val="FF0000"/>
                </a:solidFill>
              </a:rPr>
              <a:t> farmland and turn it into a paintballing arena. Eric </a:t>
            </a:r>
            <a:r>
              <a:rPr lang="en-US" sz="1600" dirty="0" err="1">
                <a:solidFill>
                  <a:srgbClr val="FF0000"/>
                </a:solidFill>
              </a:rPr>
              <a:t>favours</a:t>
            </a:r>
            <a:r>
              <a:rPr lang="en-US" sz="1600" dirty="0">
                <a:solidFill>
                  <a:srgbClr val="FF0000"/>
                </a:solidFill>
              </a:rPr>
              <a:t> this option as he is a keen </a:t>
            </a:r>
            <a:r>
              <a:rPr lang="en-US" sz="1600" dirty="0" err="1">
                <a:solidFill>
                  <a:srgbClr val="FF0000"/>
                </a:solidFill>
              </a:rPr>
              <a:t>paintballer</a:t>
            </a:r>
            <a:r>
              <a:rPr lang="en-US" sz="1600" dirty="0">
                <a:solidFill>
                  <a:srgbClr val="FF0000"/>
                </a:solidFill>
              </a:rPr>
              <a:t>. This option would provide all year round leisure facilities for the local community. Initially, Wattam Grove would offer four gaming zones – two for scenario games and two for speedball. The farm would recruit two full-time and four part-time paintball employees in order to ensure that the operation is run safely.</a:t>
            </a:r>
          </a:p>
          <a:p>
            <a:pPr>
              <a:spcAft>
                <a:spcPts val="600"/>
              </a:spcAft>
              <a:tabLst>
                <a:tab pos="8348663" algn="r"/>
              </a:tabLst>
            </a:pPr>
            <a:r>
              <a:rPr lang="en-US" sz="1600" dirty="0">
                <a:solidFill>
                  <a:srgbClr val="FF0000"/>
                </a:solidFill>
              </a:rPr>
              <a:t>Planning permission for a change of land use would need to be obtained from the local authority. In addition, a firearms </a:t>
            </a:r>
            <a:r>
              <a:rPr lang="en-US" sz="1600" dirty="0" err="1">
                <a:solidFill>
                  <a:srgbClr val="FF0000"/>
                </a:solidFill>
              </a:rPr>
              <a:t>licence</a:t>
            </a:r>
            <a:r>
              <a:rPr lang="en-US" sz="1600" dirty="0">
                <a:solidFill>
                  <a:srgbClr val="FF0000"/>
                </a:solidFill>
              </a:rPr>
              <a:t> would need to be obtained from the local police. Toilet, parking and office facilities would also need to be provided.</a:t>
            </a:r>
          </a:p>
          <a:p>
            <a:pPr>
              <a:spcAft>
                <a:spcPts val="600"/>
              </a:spcAft>
              <a:tabLst>
                <a:tab pos="8348663" algn="r"/>
              </a:tabLst>
            </a:pPr>
            <a:r>
              <a:rPr lang="en-US" sz="1600" dirty="0">
                <a:solidFill>
                  <a:srgbClr val="FF0000"/>
                </a:solidFill>
              </a:rPr>
              <a:t>Eric thinks that, with suitable marketing, the paintballing arena could attract corporate team building events, stag parties and group events. He hopes that in the future he may be able to showcase his paintball skills by offering one-to-one coaching to customers for an additional charge.</a:t>
            </a:r>
          </a:p>
          <a:p>
            <a:pPr>
              <a:spcAft>
                <a:spcPts val="600"/>
              </a:spcAft>
              <a:tabLst>
                <a:tab pos="8348663" algn="r"/>
              </a:tabLst>
            </a:pPr>
            <a:r>
              <a:rPr lang="en-US" sz="1600" dirty="0">
                <a:solidFill>
                  <a:srgbClr val="FF0000"/>
                </a:solidFill>
              </a:rPr>
              <a:t>At a cost of £54 000 for the land, estimated costs of £150 000 to provide the facilities and equipment (including the cost of planning permission and </a:t>
            </a:r>
            <a:r>
              <a:rPr lang="en-US" sz="1600" dirty="0" err="1">
                <a:solidFill>
                  <a:srgbClr val="FF0000"/>
                </a:solidFill>
              </a:rPr>
              <a:t>licences</a:t>
            </a:r>
            <a:r>
              <a:rPr lang="en-US" sz="1600" dirty="0">
                <a:solidFill>
                  <a:srgbClr val="FF0000"/>
                </a:solidFill>
              </a:rPr>
              <a:t>) and £20 000 for marketing, the capital budget spend on this option would be in the region of £224 000. This option could be funded entirely from retained profits. There would, however, also be additional revenue expenditure each year to cover the wages of the paintball employees.</a:t>
            </a:r>
          </a:p>
          <a:p>
            <a:pPr>
              <a:spcAft>
                <a:spcPts val="600"/>
              </a:spcAft>
              <a:tabLst>
                <a:tab pos="8348663" algn="r"/>
              </a:tabLst>
            </a:pPr>
            <a:r>
              <a:rPr lang="en-US" sz="1600" dirty="0">
                <a:solidFill>
                  <a:srgbClr val="FF0000"/>
                </a:solidFill>
              </a:rPr>
              <a:t>Capital investment appraisal suggests a payback period of approximately four years, with an ARR of 20% over the first seven years of trading.</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
        <p:nvSpPr>
          <p:cNvPr id="4" name="TextBox 3">
            <a:hlinkClick r:id="rId3" action="ppaction://hlinkfile"/>
          </p:cNvPr>
          <p:cNvSpPr txBox="1"/>
          <p:nvPr/>
        </p:nvSpPr>
        <p:spPr>
          <a:xfrm>
            <a:off x="7596336" y="1033264"/>
            <a:ext cx="1261884" cy="369332"/>
          </a:xfrm>
          <a:prstGeom prst="rect">
            <a:avLst/>
          </a:prstGeom>
          <a:noFill/>
        </p:spPr>
        <p:txBody>
          <a:bodyPr wrap="none" rtlCol="0">
            <a:spAutoFit/>
          </a:bodyPr>
          <a:lstStyle/>
          <a:p>
            <a:r>
              <a:rPr lang="en-IE" dirty="0" smtClean="0">
                <a:solidFill>
                  <a:srgbClr val="0070C0"/>
                </a:solidFill>
              </a:rPr>
              <a:t>Questions</a:t>
            </a:r>
            <a:endParaRPr lang="en-GB" dirty="0">
              <a:solidFill>
                <a:srgbClr val="0070C0"/>
              </a:solidFill>
            </a:endParaRPr>
          </a:p>
        </p:txBody>
      </p:sp>
    </p:spTree>
    <p:extLst>
      <p:ext uri="{BB962C8B-B14F-4D97-AF65-F5344CB8AC3E}">
        <p14:creationId xmlns:p14="http://schemas.microsoft.com/office/powerpoint/2010/main" val="269300178"/>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647700"/>
          </a:xfrm>
          <a:prstGeom prst="rect">
            <a:avLst/>
          </a:prstGeom>
        </p:spPr>
        <p:txBody>
          <a:bodyPr wrap="square">
            <a:spAutoFit/>
          </a:bodyPr>
          <a:lstStyle/>
          <a:p>
            <a:pPr>
              <a:spcAft>
                <a:spcPts val="600"/>
              </a:spcAft>
              <a:tabLst>
                <a:tab pos="8348663" algn="r"/>
              </a:tabLst>
            </a:pPr>
            <a:r>
              <a:rPr lang="en-US" sz="1600" b="1" dirty="0">
                <a:solidFill>
                  <a:srgbClr val="FF0000"/>
                </a:solidFill>
              </a:rPr>
              <a:t>Appendix 1</a:t>
            </a:r>
          </a:p>
          <a:p>
            <a:pPr>
              <a:spcAft>
                <a:spcPts val="600"/>
              </a:spcAft>
              <a:tabLst>
                <a:tab pos="8348663" algn="r"/>
              </a:tabLst>
            </a:pPr>
            <a:r>
              <a:rPr lang="en-US" sz="1600" b="1" dirty="0">
                <a:solidFill>
                  <a:srgbClr val="FF0000"/>
                </a:solidFill>
              </a:rPr>
              <a:t>Where is Britain spending?</a:t>
            </a:r>
          </a:p>
          <a:p>
            <a:pPr>
              <a:spcAft>
                <a:spcPts val="600"/>
              </a:spcAft>
              <a:tabLst>
                <a:tab pos="8348663" algn="r"/>
              </a:tabLst>
            </a:pPr>
            <a:r>
              <a:rPr lang="en-US" sz="1600" dirty="0">
                <a:solidFill>
                  <a:srgbClr val="FF0000"/>
                </a:solidFill>
              </a:rPr>
              <a:t>A gradually recovering economy has helped to nudge up spending on key categories, including entertainment and travel. There are signs that some consumers are now more willing to treat themselves. A Barclaycard survey suggests, however, that the rise in non-essential spending, such as entertainment and travel, stems primarily from those on higher incomes. Those on lower incomes continue to feel the squeeze.</a:t>
            </a:r>
          </a:p>
          <a:p>
            <a:pPr>
              <a:spcAft>
                <a:spcPts val="600"/>
              </a:spcAft>
              <a:tabLst>
                <a:tab pos="8348663" algn="r"/>
              </a:tabLst>
            </a:pPr>
            <a:r>
              <a:rPr lang="en-US" sz="1600" dirty="0">
                <a:solidFill>
                  <a:srgbClr val="FF0000"/>
                </a:solidFill>
              </a:rPr>
              <a:t>Where consumers are spending on entertainment and travel, the theme seems to be ‘little and often’. Although the absolute amounts spent on travel are growing, Barclaycard data shows the Average Transaction Value (ATV) is falling. This suggests that consumers are spending more often, but in smaller amounts.</a:t>
            </a:r>
          </a:p>
          <a:p>
            <a:pPr>
              <a:spcAft>
                <a:spcPts val="600"/>
              </a:spcAft>
              <a:tabLst>
                <a:tab pos="8348663" algn="r"/>
              </a:tabLst>
            </a:pPr>
            <a:r>
              <a:rPr lang="en-US" sz="1600" dirty="0">
                <a:solidFill>
                  <a:srgbClr val="FF0000"/>
                </a:solidFill>
              </a:rPr>
              <a:t>Spending on entertainment is picking up strongly as improved confidence means consumers on higher incomes, in particular, are more comfortable spending on ‘experiences’. Overall spending on leisure and entertainment grew by 13.5% in the third quarter of 2014; spending in restaurants grew by 15.8%. Among Barclaycard Consumer Spending 2014 survey respondents, 22% said that compared with a year ago, they were spending more on ‘eating and drinking out’. But as in other sectors, there is still a definite trend towards value. What consumers are after is value-for-money, but this does not necessarily mean cheap.</a:t>
            </a:r>
          </a:p>
          <a:p>
            <a:pPr>
              <a:spcAft>
                <a:spcPts val="600"/>
              </a:spcAft>
              <a:tabLst>
                <a:tab pos="8348663" algn="r"/>
              </a:tabLst>
            </a:pPr>
            <a:r>
              <a:rPr lang="en-US" sz="1600" dirty="0">
                <a:solidFill>
                  <a:srgbClr val="FF0000"/>
                </a:solidFill>
              </a:rPr>
              <a:t>Overall, the trend for higher leisure spending looks set to continue. Some 22% of respondents to the survey said that, over the next three months, they plan to spend more on entertainment.</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
        <p:nvSpPr>
          <p:cNvPr id="4" name="TextBox 3">
            <a:hlinkClick r:id="rId3" action="ppaction://hlinkfile"/>
          </p:cNvPr>
          <p:cNvSpPr txBox="1"/>
          <p:nvPr/>
        </p:nvSpPr>
        <p:spPr>
          <a:xfrm>
            <a:off x="7596336" y="1033264"/>
            <a:ext cx="1261884" cy="369332"/>
          </a:xfrm>
          <a:prstGeom prst="rect">
            <a:avLst/>
          </a:prstGeom>
          <a:noFill/>
        </p:spPr>
        <p:txBody>
          <a:bodyPr wrap="none" rtlCol="0">
            <a:spAutoFit/>
          </a:bodyPr>
          <a:lstStyle/>
          <a:p>
            <a:r>
              <a:rPr lang="en-IE" dirty="0" smtClean="0">
                <a:solidFill>
                  <a:srgbClr val="0070C0"/>
                </a:solidFill>
              </a:rPr>
              <a:t>Questions</a:t>
            </a:r>
            <a:endParaRPr lang="en-GB" dirty="0">
              <a:solidFill>
                <a:srgbClr val="0070C0"/>
              </a:solidFill>
            </a:endParaRPr>
          </a:p>
        </p:txBody>
      </p:sp>
    </p:spTree>
    <p:extLst>
      <p:ext uri="{BB962C8B-B14F-4D97-AF65-F5344CB8AC3E}">
        <p14:creationId xmlns:p14="http://schemas.microsoft.com/office/powerpoint/2010/main" val="3515913283"/>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984885"/>
          </a:xfrm>
          <a:prstGeom prst="rect">
            <a:avLst/>
          </a:prstGeom>
        </p:spPr>
        <p:txBody>
          <a:bodyPr wrap="square">
            <a:spAutoFit/>
          </a:bodyPr>
          <a:lstStyle/>
          <a:p>
            <a:pPr>
              <a:spcAft>
                <a:spcPts val="600"/>
              </a:spcAft>
              <a:tabLst>
                <a:tab pos="8348663" algn="r"/>
              </a:tabLst>
            </a:pPr>
            <a:r>
              <a:rPr lang="en-US" sz="1600" b="1" dirty="0">
                <a:solidFill>
                  <a:srgbClr val="FF0000"/>
                </a:solidFill>
              </a:rPr>
              <a:t>Appendix 2</a:t>
            </a:r>
          </a:p>
          <a:p>
            <a:pPr>
              <a:spcAft>
                <a:spcPts val="600"/>
              </a:spcAft>
              <a:tabLst>
                <a:tab pos="8348663" algn="r"/>
              </a:tabLst>
            </a:pPr>
            <a:r>
              <a:rPr lang="en-US" sz="1600" b="1" dirty="0">
                <a:solidFill>
                  <a:srgbClr val="FF0000"/>
                </a:solidFill>
              </a:rPr>
              <a:t>Bank of England base rate </a:t>
            </a:r>
            <a:r>
              <a:rPr lang="en-US" sz="1600" b="1" dirty="0" smtClean="0">
                <a:solidFill>
                  <a:srgbClr val="FF0000"/>
                </a:solidFill>
              </a:rPr>
              <a:t>history - Bank </a:t>
            </a:r>
            <a:r>
              <a:rPr lang="en-US" sz="1600" b="1" dirty="0">
                <a:solidFill>
                  <a:srgbClr val="FF0000"/>
                </a:solidFill>
              </a:rPr>
              <a:t>of England base rate 2001 to </a:t>
            </a:r>
            <a:r>
              <a:rPr lang="en-US" sz="1600" b="1" dirty="0" smtClean="0">
                <a:solidFill>
                  <a:srgbClr val="FF0000"/>
                </a:solidFill>
              </a:rPr>
              <a:t>2016</a:t>
            </a:r>
          </a:p>
          <a:p>
            <a:pPr>
              <a:spcAft>
                <a:spcPts val="600"/>
              </a:spcAft>
              <a:tabLst>
                <a:tab pos="8348663" algn="r"/>
              </a:tabLst>
            </a:pPr>
            <a:endParaRPr lang="en-US" sz="1600" b="1"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71600" y="1772815"/>
            <a:ext cx="7488832" cy="4819545"/>
          </a:xfrm>
          <a:prstGeom prst="rect">
            <a:avLst/>
          </a:prstGeom>
        </p:spPr>
      </p:pic>
      <p:sp>
        <p:nvSpPr>
          <p:cNvPr id="5" name="TextBox 4">
            <a:hlinkClick r:id="rId4" action="ppaction://hlinkfile"/>
          </p:cNvPr>
          <p:cNvSpPr txBox="1"/>
          <p:nvPr/>
        </p:nvSpPr>
        <p:spPr>
          <a:xfrm>
            <a:off x="7596336" y="1033264"/>
            <a:ext cx="1261884" cy="369332"/>
          </a:xfrm>
          <a:prstGeom prst="rect">
            <a:avLst/>
          </a:prstGeom>
          <a:noFill/>
        </p:spPr>
        <p:txBody>
          <a:bodyPr wrap="none" rtlCol="0">
            <a:spAutoFit/>
          </a:bodyPr>
          <a:lstStyle/>
          <a:p>
            <a:r>
              <a:rPr lang="en-IE" dirty="0" smtClean="0">
                <a:solidFill>
                  <a:srgbClr val="0070C0"/>
                </a:solidFill>
              </a:rPr>
              <a:t>Questions</a:t>
            </a:r>
            <a:endParaRPr lang="en-GB" dirty="0">
              <a:solidFill>
                <a:srgbClr val="0070C0"/>
              </a:solidFill>
            </a:endParaRPr>
          </a:p>
        </p:txBody>
      </p:sp>
    </p:spTree>
    <p:extLst>
      <p:ext uri="{BB962C8B-B14F-4D97-AF65-F5344CB8AC3E}">
        <p14:creationId xmlns:p14="http://schemas.microsoft.com/office/powerpoint/2010/main" val="696144576"/>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3016210"/>
          </a:xfrm>
          <a:prstGeom prst="rect">
            <a:avLst/>
          </a:prstGeom>
        </p:spPr>
        <p:txBody>
          <a:bodyPr wrap="square">
            <a:spAutoFit/>
          </a:bodyPr>
          <a:lstStyle/>
          <a:p>
            <a:pPr marL="469900" indent="-457200">
              <a:spcAft>
                <a:spcPts val="600"/>
              </a:spcAft>
              <a:buFont typeface="+mj-lt"/>
              <a:buAutoNum type="arabicPeriod" startAt="3"/>
              <a:tabLst>
                <a:tab pos="8348663" algn="r"/>
              </a:tabLst>
            </a:pPr>
            <a:r>
              <a:rPr lang="en-US" sz="2000" dirty="0">
                <a:solidFill>
                  <a:srgbClr val="FF0000"/>
                </a:solidFill>
              </a:rPr>
              <a:t>All three of the options under consideration at Wattam Grove are diversification strategies</a:t>
            </a:r>
            <a:r>
              <a:rPr lang="en-US" sz="2000" dirty="0" smtClean="0">
                <a:solidFill>
                  <a:srgbClr val="FF0000"/>
                </a:solidFill>
              </a:rPr>
              <a:t>.</a:t>
            </a:r>
            <a:endParaRPr lang="en-US" sz="2000" dirty="0">
              <a:solidFill>
                <a:srgbClr val="FF0000"/>
              </a:solidFill>
            </a:endParaRPr>
          </a:p>
          <a:p>
            <a:pPr marL="469900" indent="-457200">
              <a:spcAft>
                <a:spcPts val="600"/>
              </a:spcAft>
              <a:buFont typeface="+mj-lt"/>
              <a:buAutoNum type="alphaLcParenR" startAt="3"/>
              <a:tabLst>
                <a:tab pos="8348663" algn="r"/>
              </a:tabLst>
            </a:pPr>
            <a:r>
              <a:rPr lang="en-US" sz="2000" dirty="0" smtClean="0">
                <a:solidFill>
                  <a:srgbClr val="FF0000"/>
                </a:solidFill>
              </a:rPr>
              <a:t>Explain </a:t>
            </a:r>
            <a:r>
              <a:rPr lang="en-US" sz="2000" dirty="0">
                <a:solidFill>
                  <a:srgbClr val="FF0000"/>
                </a:solidFill>
              </a:rPr>
              <a:t>how competitor analysis could help Eric and Percy decide which diversification option Wattam Grove should take</a:t>
            </a:r>
            <a:r>
              <a:rPr lang="en-US" sz="2000" dirty="0" smtClean="0">
                <a:solidFill>
                  <a:srgbClr val="FF0000"/>
                </a:solidFill>
              </a:rPr>
              <a:t>.</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[2]</a:t>
            </a:r>
            <a:endParaRPr lang="en-US" sz="20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
        <p:nvSpPr>
          <p:cNvPr id="2" name="TextBox 1">
            <a:hlinkClick r:id="rId3" action="ppaction://hlinksldjump"/>
          </p:cNvPr>
          <p:cNvSpPr txBox="1"/>
          <p:nvPr/>
        </p:nvSpPr>
        <p:spPr>
          <a:xfrm>
            <a:off x="7874253" y="6309320"/>
            <a:ext cx="1018227" cy="369332"/>
          </a:xfrm>
          <a:prstGeom prst="rect">
            <a:avLst/>
          </a:prstGeom>
          <a:noFill/>
        </p:spPr>
        <p:txBody>
          <a:bodyPr wrap="none" rtlCol="0">
            <a:spAutoFit/>
          </a:bodyPr>
          <a:lstStyle/>
          <a:p>
            <a:r>
              <a:rPr lang="en-IE" b="1" dirty="0" smtClean="0">
                <a:solidFill>
                  <a:srgbClr val="FF0000"/>
                </a:solidFill>
              </a:rPr>
              <a:t>Answer</a:t>
            </a:r>
            <a:endParaRPr lang="en-GB" b="1" dirty="0">
              <a:solidFill>
                <a:srgbClr val="FF0000"/>
              </a:solidFill>
            </a:endParaRPr>
          </a:p>
        </p:txBody>
      </p:sp>
      <p:sp>
        <p:nvSpPr>
          <p:cNvPr id="5" name="TextBox 4">
            <a:hlinkClick r:id="rId4" action="ppaction://hlinkfile"/>
          </p:cNvPr>
          <p:cNvSpPr txBox="1"/>
          <p:nvPr/>
        </p:nvSpPr>
        <p:spPr>
          <a:xfrm>
            <a:off x="6732240" y="6300028"/>
            <a:ext cx="1261884" cy="369332"/>
          </a:xfrm>
          <a:prstGeom prst="rect">
            <a:avLst/>
          </a:prstGeom>
          <a:noFill/>
        </p:spPr>
        <p:txBody>
          <a:bodyPr wrap="none" rtlCol="0">
            <a:spAutoFit/>
          </a:bodyPr>
          <a:lstStyle/>
          <a:p>
            <a:r>
              <a:rPr lang="en-IE" dirty="0" smtClean="0">
                <a:solidFill>
                  <a:srgbClr val="0070C0"/>
                </a:solidFill>
              </a:rPr>
              <a:t>Questions</a:t>
            </a:r>
            <a:endParaRPr lang="en-GB" dirty="0">
              <a:solidFill>
                <a:srgbClr val="0070C0"/>
              </a:solidFill>
            </a:endParaRPr>
          </a:p>
        </p:txBody>
      </p:sp>
    </p:spTree>
    <p:extLst>
      <p:ext uri="{BB962C8B-B14F-4D97-AF65-F5344CB8AC3E}">
        <p14:creationId xmlns:p14="http://schemas.microsoft.com/office/powerpoint/2010/main" val="2398493391"/>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2631490"/>
          </a:xfrm>
          <a:prstGeom prst="rect">
            <a:avLst/>
          </a:prstGeom>
        </p:spPr>
        <p:txBody>
          <a:bodyPr wrap="square">
            <a:spAutoFit/>
          </a:bodyPr>
          <a:lstStyle/>
          <a:p>
            <a:pPr marL="469900" indent="-457200">
              <a:spcAft>
                <a:spcPts val="600"/>
              </a:spcAft>
              <a:buFont typeface="+mj-lt"/>
              <a:buAutoNum type="alphaLcParenR" startAt="4"/>
              <a:tabLst>
                <a:tab pos="8348663" algn="r"/>
              </a:tabLst>
            </a:pPr>
            <a:r>
              <a:rPr lang="en-US" sz="2000" dirty="0">
                <a:solidFill>
                  <a:srgbClr val="FF0000"/>
                </a:solidFill>
              </a:rPr>
              <a:t>Explain one benefit to Wattam Grove of Eric and Percy discussing the three diversification options with local residents before a final decision is made</a:t>
            </a:r>
            <a:r>
              <a:rPr lang="en-US" sz="2000" dirty="0" smtClean="0">
                <a:solidFill>
                  <a:srgbClr val="FF0000"/>
                </a:solidFill>
              </a:rPr>
              <a:t>.</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a:t>
            </a:r>
            <a:r>
              <a:rPr lang="en-US" sz="2000" dirty="0">
                <a:solidFill>
                  <a:srgbClr val="FF0000"/>
                </a:solidFill>
              </a:rPr>
              <a:t>___________________________________________________________</a:t>
            </a:r>
            <a:r>
              <a:rPr lang="en-US" sz="2000" dirty="0" smtClean="0">
                <a:solidFill>
                  <a:srgbClr val="FF0000"/>
                </a:solidFill>
              </a:rPr>
              <a:t>________________________________________________________ [2]</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
        <p:nvSpPr>
          <p:cNvPr id="4" name="TextBox 3">
            <a:hlinkClick r:id="rId3" action="ppaction://hlinksldjump"/>
          </p:cNvPr>
          <p:cNvSpPr txBox="1"/>
          <p:nvPr/>
        </p:nvSpPr>
        <p:spPr>
          <a:xfrm>
            <a:off x="7874253" y="6309320"/>
            <a:ext cx="1018227" cy="369332"/>
          </a:xfrm>
          <a:prstGeom prst="rect">
            <a:avLst/>
          </a:prstGeom>
          <a:noFill/>
        </p:spPr>
        <p:txBody>
          <a:bodyPr wrap="none" rtlCol="0">
            <a:spAutoFit/>
          </a:bodyPr>
          <a:lstStyle/>
          <a:p>
            <a:r>
              <a:rPr lang="en-IE" b="1" dirty="0" smtClean="0">
                <a:solidFill>
                  <a:srgbClr val="FF0000"/>
                </a:solidFill>
              </a:rPr>
              <a:t>Answer</a:t>
            </a:r>
            <a:endParaRPr lang="en-GB" b="1" dirty="0">
              <a:solidFill>
                <a:srgbClr val="FF0000"/>
              </a:solidFill>
            </a:endParaRPr>
          </a:p>
        </p:txBody>
      </p:sp>
      <p:sp>
        <p:nvSpPr>
          <p:cNvPr id="5" name="TextBox 4">
            <a:hlinkClick r:id="rId4" action="ppaction://hlinkfile"/>
          </p:cNvPr>
          <p:cNvSpPr txBox="1"/>
          <p:nvPr/>
        </p:nvSpPr>
        <p:spPr>
          <a:xfrm>
            <a:off x="6732240" y="6309320"/>
            <a:ext cx="1261884" cy="369332"/>
          </a:xfrm>
          <a:prstGeom prst="rect">
            <a:avLst/>
          </a:prstGeom>
          <a:noFill/>
        </p:spPr>
        <p:txBody>
          <a:bodyPr wrap="none" rtlCol="0">
            <a:spAutoFit/>
          </a:bodyPr>
          <a:lstStyle/>
          <a:p>
            <a:r>
              <a:rPr lang="en-IE" dirty="0" smtClean="0">
                <a:solidFill>
                  <a:srgbClr val="0070C0"/>
                </a:solidFill>
              </a:rPr>
              <a:t>Questions</a:t>
            </a:r>
            <a:endParaRPr lang="en-GB" dirty="0">
              <a:solidFill>
                <a:srgbClr val="0070C0"/>
              </a:solidFill>
            </a:endParaRPr>
          </a:p>
        </p:txBody>
      </p:sp>
    </p:spTree>
    <p:extLst>
      <p:ext uri="{BB962C8B-B14F-4D97-AF65-F5344CB8AC3E}">
        <p14:creationId xmlns:p14="http://schemas.microsoft.com/office/powerpoint/2010/main" val="204092074"/>
      </p:ext>
    </p:extLst>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016758"/>
          </a:xfrm>
          <a:prstGeom prst="rect">
            <a:avLst/>
          </a:prstGeom>
        </p:spPr>
        <p:txBody>
          <a:bodyPr wrap="square">
            <a:spAutoFit/>
          </a:bodyPr>
          <a:lstStyle/>
          <a:p>
            <a:pPr marL="469900" indent="-457200">
              <a:spcAft>
                <a:spcPts val="600"/>
              </a:spcAft>
              <a:buFont typeface="+mj-lt"/>
              <a:buAutoNum type="arabicPeriod" startAt="6"/>
              <a:tabLst>
                <a:tab pos="8348663" algn="r"/>
              </a:tabLst>
            </a:pPr>
            <a:r>
              <a:rPr lang="en-US" sz="2000" dirty="0">
                <a:solidFill>
                  <a:srgbClr val="FF0000"/>
                </a:solidFill>
              </a:rPr>
              <a:t>If Wattam Grove goes ahead with Option 3 – Paintballing, Eric and Percy will need to make several marketing decisions.</a:t>
            </a:r>
          </a:p>
          <a:p>
            <a:pPr marL="449263" indent="-436563">
              <a:spcAft>
                <a:spcPts val="600"/>
              </a:spcAft>
              <a:tabLst>
                <a:tab pos="8348663" algn="r"/>
              </a:tabLst>
            </a:pPr>
            <a:r>
              <a:rPr lang="en-US" sz="2000" dirty="0">
                <a:solidFill>
                  <a:srgbClr val="FF0000"/>
                </a:solidFill>
              </a:rPr>
              <a:t>(a) </a:t>
            </a:r>
            <a:r>
              <a:rPr lang="en-US" sz="2000" dirty="0" smtClean="0">
                <a:solidFill>
                  <a:srgbClr val="FF0000"/>
                </a:solidFill>
              </a:rPr>
              <a:t>	Explain </a:t>
            </a:r>
            <a:r>
              <a:rPr lang="en-US" sz="2000" dirty="0">
                <a:solidFill>
                  <a:srgbClr val="FF0000"/>
                </a:solidFill>
              </a:rPr>
              <a:t>one way in which Wattam Groves’ marketing budget of £20,000 may affect how Eric and Percy decide to promote Option 3 – Paintballing</a:t>
            </a:r>
            <a:r>
              <a:rPr lang="en-US" sz="2000" dirty="0" smtClean="0">
                <a:solidFill>
                  <a:srgbClr val="FF0000"/>
                </a:solidFill>
              </a:rPr>
              <a:t>.</a:t>
            </a:r>
          </a:p>
          <a:p>
            <a:pPr marL="12700">
              <a:lnSpc>
                <a:spcPct val="150000"/>
              </a:lnSpc>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[2]</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
        <p:nvSpPr>
          <p:cNvPr id="4" name="TextBox 3">
            <a:hlinkClick r:id="rId3" action="ppaction://hlinksldjump"/>
          </p:cNvPr>
          <p:cNvSpPr txBox="1"/>
          <p:nvPr/>
        </p:nvSpPr>
        <p:spPr>
          <a:xfrm>
            <a:off x="7874253" y="6309320"/>
            <a:ext cx="1018227" cy="369332"/>
          </a:xfrm>
          <a:prstGeom prst="rect">
            <a:avLst/>
          </a:prstGeom>
          <a:noFill/>
        </p:spPr>
        <p:txBody>
          <a:bodyPr wrap="none" rtlCol="0">
            <a:spAutoFit/>
          </a:bodyPr>
          <a:lstStyle/>
          <a:p>
            <a:r>
              <a:rPr lang="en-IE" b="1" dirty="0" smtClean="0">
                <a:solidFill>
                  <a:srgbClr val="FF0000"/>
                </a:solidFill>
              </a:rPr>
              <a:t>Answer</a:t>
            </a:r>
            <a:endParaRPr lang="en-GB" b="1" dirty="0">
              <a:solidFill>
                <a:srgbClr val="FF0000"/>
              </a:solidFill>
            </a:endParaRPr>
          </a:p>
        </p:txBody>
      </p:sp>
      <p:sp>
        <p:nvSpPr>
          <p:cNvPr id="5" name="TextBox 4">
            <a:hlinkClick r:id="rId4" action="ppaction://hlinkfile"/>
          </p:cNvPr>
          <p:cNvSpPr txBox="1"/>
          <p:nvPr/>
        </p:nvSpPr>
        <p:spPr>
          <a:xfrm>
            <a:off x="6732240" y="6309320"/>
            <a:ext cx="1261884" cy="369332"/>
          </a:xfrm>
          <a:prstGeom prst="rect">
            <a:avLst/>
          </a:prstGeom>
          <a:noFill/>
        </p:spPr>
        <p:txBody>
          <a:bodyPr wrap="none" rtlCol="0">
            <a:spAutoFit/>
          </a:bodyPr>
          <a:lstStyle/>
          <a:p>
            <a:r>
              <a:rPr lang="en-IE" dirty="0" smtClean="0">
                <a:solidFill>
                  <a:srgbClr val="0070C0"/>
                </a:solidFill>
              </a:rPr>
              <a:t>Questions</a:t>
            </a:r>
            <a:endParaRPr lang="en-GB" dirty="0">
              <a:solidFill>
                <a:srgbClr val="0070C0"/>
              </a:solidFill>
            </a:endParaRPr>
          </a:p>
        </p:txBody>
      </p:sp>
    </p:spTree>
    <p:extLst>
      <p:ext uri="{BB962C8B-B14F-4D97-AF65-F5344CB8AC3E}">
        <p14:creationId xmlns:p14="http://schemas.microsoft.com/office/powerpoint/2010/main" val="1750052502"/>
      </p:ext>
    </p:extLst>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2323713"/>
          </a:xfrm>
          <a:prstGeom prst="rect">
            <a:avLst/>
          </a:prstGeom>
        </p:spPr>
        <p:txBody>
          <a:bodyPr wrap="square">
            <a:spAutoFit/>
          </a:bodyPr>
          <a:lstStyle/>
          <a:p>
            <a:pPr marL="469900" indent="-457200">
              <a:spcAft>
                <a:spcPts val="600"/>
              </a:spcAft>
              <a:buFont typeface="+mj-lt"/>
              <a:buAutoNum type="arabicPeriod" startAt="7"/>
              <a:tabLst>
                <a:tab pos="8348663" algn="r"/>
              </a:tabLst>
            </a:pPr>
            <a:r>
              <a:rPr lang="en-US" sz="2000" dirty="0" smtClean="0">
                <a:solidFill>
                  <a:srgbClr val="FF0000"/>
                </a:solidFill>
              </a:rPr>
              <a:t>(a</a:t>
            </a:r>
            <a:r>
              <a:rPr lang="en-US" sz="2000" dirty="0">
                <a:solidFill>
                  <a:srgbClr val="FF0000"/>
                </a:solidFill>
              </a:rPr>
              <a:t>) Distinguish between quantitative and qualitative information.</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a:t>
            </a:r>
            <a:r>
              <a:rPr lang="en-US" sz="2000" dirty="0">
                <a:solidFill>
                  <a:srgbClr val="FF0000"/>
                </a:solidFill>
              </a:rPr>
              <a:t>2</a:t>
            </a:r>
            <a:r>
              <a:rPr lang="en-US" sz="2000" dirty="0" smtClean="0">
                <a:solidFill>
                  <a:srgbClr val="FF0000"/>
                </a:solidFill>
              </a:rPr>
              <a:t>]</a:t>
            </a:r>
            <a:br>
              <a:rPr lang="en-US" sz="2000" dirty="0" smtClean="0">
                <a:solidFill>
                  <a:srgbClr val="FF0000"/>
                </a:solidFill>
              </a:rPr>
            </a:br>
            <a:endParaRPr lang="en-US" sz="2000" dirty="0" smtClean="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
        <p:nvSpPr>
          <p:cNvPr id="4" name="TextBox 3">
            <a:hlinkClick r:id="rId3" action="ppaction://hlinksldjump"/>
          </p:cNvPr>
          <p:cNvSpPr txBox="1"/>
          <p:nvPr/>
        </p:nvSpPr>
        <p:spPr>
          <a:xfrm>
            <a:off x="7874253" y="6309320"/>
            <a:ext cx="1018227" cy="369332"/>
          </a:xfrm>
          <a:prstGeom prst="rect">
            <a:avLst/>
          </a:prstGeom>
          <a:noFill/>
        </p:spPr>
        <p:txBody>
          <a:bodyPr wrap="none" rtlCol="0">
            <a:spAutoFit/>
          </a:bodyPr>
          <a:lstStyle/>
          <a:p>
            <a:r>
              <a:rPr lang="en-IE" b="1" dirty="0" smtClean="0">
                <a:solidFill>
                  <a:srgbClr val="FF0000"/>
                </a:solidFill>
              </a:rPr>
              <a:t>Answer</a:t>
            </a:r>
            <a:endParaRPr lang="en-GB" b="1" dirty="0">
              <a:solidFill>
                <a:srgbClr val="FF0000"/>
              </a:solidFill>
            </a:endParaRPr>
          </a:p>
        </p:txBody>
      </p:sp>
      <p:sp>
        <p:nvSpPr>
          <p:cNvPr id="5" name="TextBox 4">
            <a:hlinkClick r:id="rId4" action="ppaction://hlinkfile"/>
          </p:cNvPr>
          <p:cNvSpPr txBox="1"/>
          <p:nvPr/>
        </p:nvSpPr>
        <p:spPr>
          <a:xfrm>
            <a:off x="6732240" y="6309320"/>
            <a:ext cx="1261884" cy="369332"/>
          </a:xfrm>
          <a:prstGeom prst="rect">
            <a:avLst/>
          </a:prstGeom>
          <a:noFill/>
        </p:spPr>
        <p:txBody>
          <a:bodyPr wrap="none" rtlCol="0">
            <a:spAutoFit/>
          </a:bodyPr>
          <a:lstStyle/>
          <a:p>
            <a:r>
              <a:rPr lang="en-IE" dirty="0" smtClean="0">
                <a:solidFill>
                  <a:srgbClr val="0070C0"/>
                </a:solidFill>
              </a:rPr>
              <a:t>Questions</a:t>
            </a:r>
            <a:endParaRPr lang="en-GB" dirty="0">
              <a:solidFill>
                <a:srgbClr val="0070C0"/>
              </a:solidFill>
            </a:endParaRPr>
          </a:p>
        </p:txBody>
      </p:sp>
    </p:spTree>
    <p:extLst>
      <p:ext uri="{BB962C8B-B14F-4D97-AF65-F5344CB8AC3E}">
        <p14:creationId xmlns:p14="http://schemas.microsoft.com/office/powerpoint/2010/main" val="4275214930"/>
      </p:ext>
    </p:extLst>
  </p:cSld>
  <p:clrMapOvr>
    <a:masterClrMapping/>
  </p:clrMapOvr>
  <p:transition advClick="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251520" y="1052736"/>
          <a:ext cx="8568951" cy="5151120"/>
        </p:xfrm>
        <a:graphic>
          <a:graphicData uri="http://schemas.openxmlformats.org/drawingml/2006/table">
            <a:tbl>
              <a:tblPr firstRow="1" bandRow="1">
                <a:tableStyleId>{9D7B26C5-4107-4FEC-AEDC-1716B250A1EF}</a:tableStyleId>
              </a:tblPr>
              <a:tblGrid>
                <a:gridCol w="439433"/>
                <a:gridCol w="585911"/>
                <a:gridCol w="512672"/>
                <a:gridCol w="3954901"/>
                <a:gridCol w="987803"/>
                <a:gridCol w="2088231"/>
              </a:tblGrid>
              <a:tr h="370840">
                <a:tc gridSpan="3">
                  <a:txBody>
                    <a:bodyPr/>
                    <a:lstStyle/>
                    <a:p>
                      <a:pPr algn="ctr"/>
                      <a:r>
                        <a:rPr lang="en-GB" sz="2000" dirty="0" smtClean="0">
                          <a:latin typeface="Arial" panose="020B0604020202020204" pitchFamily="34" charset="0"/>
                          <a:cs typeface="Arial" panose="020B0604020202020204" pitchFamily="34" charset="0"/>
                        </a:rPr>
                        <a:t>Question</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latin typeface="Arial" panose="020B0604020202020204" pitchFamily="34" charset="0"/>
                          <a:cs typeface="Arial" panose="020B0604020202020204" pitchFamily="34" charset="0"/>
                        </a:rPr>
                        <a:t>Answer</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2000" dirty="0" smtClean="0">
                          <a:latin typeface="Arial" panose="020B0604020202020204" pitchFamily="34" charset="0"/>
                          <a:cs typeface="Arial" panose="020B0604020202020204" pitchFamily="34" charset="0"/>
                        </a:rPr>
                        <a:t>Marks</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2000" dirty="0" smtClean="0">
                          <a:latin typeface="Arial" panose="020B0604020202020204" pitchFamily="34" charset="0"/>
                          <a:cs typeface="Arial" panose="020B0604020202020204" pitchFamily="34" charset="0"/>
                        </a:rPr>
                        <a:t>Guidance</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800" dirty="0" smtClean="0">
                          <a:latin typeface="Arial" panose="020B0604020202020204" pitchFamily="34" charset="0"/>
                          <a:cs typeface="Arial" panose="020B0604020202020204" pitchFamily="34" charset="0"/>
                        </a:rPr>
                        <a:t>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800" dirty="0" smtClean="0">
                          <a:latin typeface="Arial" panose="020B0604020202020204" pitchFamily="34" charset="0"/>
                          <a:cs typeface="Arial" panose="020B0604020202020204" pitchFamily="34" charset="0"/>
                        </a:rPr>
                        <a:t>(c)</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Responses include: </a:t>
                      </a:r>
                    </a:p>
                    <a:p>
                      <a:endPar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identify nearest competitors (Options 2 and 3)</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identify brand competition (Option 1)</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provide information on the strength and nature of competition</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information on competitor marketing activities</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identify gaps in provision.</a:t>
                      </a:r>
                    </a:p>
                    <a:p>
                      <a:pPr marL="285750" indent="-285750">
                        <a:buFont typeface="Arial" panose="020B0604020202020204" pitchFamily="34" charset="0"/>
                        <a:buChar char="•"/>
                      </a:pPr>
                      <a:endPar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p>
                    <a:p>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e.g. The brothers could find out where the nearest paintballing arena is </a:t>
                      </a:r>
                      <a:r>
                        <a:rPr kumimoji="0" lang="en-US" sz="18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If it is close by then this may rule out this option </a:t>
                      </a:r>
                      <a:r>
                        <a:rPr kumimoji="0" lang="en-US" sz="18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600" dirty="0" smtClean="0">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a correct identification, plus a further one mark for an explanation.</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TextBox 3">
            <a:hlinkClick r:id="rId3" action="ppaction://hlinkfile"/>
          </p:cNvPr>
          <p:cNvSpPr txBox="1"/>
          <p:nvPr/>
        </p:nvSpPr>
        <p:spPr>
          <a:xfrm>
            <a:off x="7750948" y="6277555"/>
            <a:ext cx="1069524" cy="369332"/>
          </a:xfrm>
          <a:prstGeom prst="rect">
            <a:avLst/>
          </a:prstGeom>
          <a:noFill/>
        </p:spPr>
        <p:txBody>
          <a:bodyPr wrap="none" rtlCol="0">
            <a:spAutoFit/>
          </a:bodyPr>
          <a:lstStyle/>
          <a:p>
            <a:r>
              <a:rPr lang="en-IE" dirty="0" smtClean="0">
                <a:solidFill>
                  <a:srgbClr val="0070C0"/>
                </a:solidFill>
              </a:rPr>
              <a:t>Answers</a:t>
            </a:r>
            <a:endParaRPr lang="en-GB" dirty="0">
              <a:solidFill>
                <a:srgbClr val="0070C0"/>
              </a:solidFill>
            </a:endParaRPr>
          </a:p>
        </p:txBody>
      </p:sp>
    </p:spTree>
    <p:extLst>
      <p:ext uri="{BB962C8B-B14F-4D97-AF65-F5344CB8AC3E}">
        <p14:creationId xmlns:p14="http://schemas.microsoft.com/office/powerpoint/2010/main" val="163026595"/>
      </p:ext>
    </p:extLst>
  </p:cSld>
  <p:clrMapOvr>
    <a:masterClrMapping/>
  </p:clrMapOvr>
  <p:transition advClick="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251520" y="1052736"/>
          <a:ext cx="8568951" cy="5699760"/>
        </p:xfrm>
        <a:graphic>
          <a:graphicData uri="http://schemas.openxmlformats.org/drawingml/2006/table">
            <a:tbl>
              <a:tblPr firstRow="1" bandRow="1">
                <a:tableStyleId>{9D7B26C5-4107-4FEC-AEDC-1716B250A1EF}</a:tableStyleId>
              </a:tblPr>
              <a:tblGrid>
                <a:gridCol w="439433"/>
                <a:gridCol w="585911"/>
                <a:gridCol w="414816"/>
                <a:gridCol w="4248472"/>
                <a:gridCol w="936104"/>
                <a:gridCol w="1944215"/>
              </a:tblGrid>
              <a:tr h="370840">
                <a:tc gridSpan="3">
                  <a:txBody>
                    <a:bodyPr/>
                    <a:lstStyle/>
                    <a:p>
                      <a:pPr algn="ctr"/>
                      <a:r>
                        <a:rPr lang="en-GB" sz="2000" dirty="0" smtClean="0">
                          <a:latin typeface="Arial" panose="020B0604020202020204" pitchFamily="34" charset="0"/>
                          <a:cs typeface="Arial" panose="020B0604020202020204" pitchFamily="34" charset="0"/>
                        </a:rPr>
                        <a:t>Question</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latin typeface="Arial" panose="020B0604020202020204" pitchFamily="34" charset="0"/>
                          <a:cs typeface="Arial" panose="020B0604020202020204" pitchFamily="34" charset="0"/>
                        </a:rPr>
                        <a:t>Answer</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2000" dirty="0" smtClean="0">
                          <a:latin typeface="Arial" panose="020B0604020202020204" pitchFamily="34" charset="0"/>
                          <a:cs typeface="Arial" panose="020B0604020202020204" pitchFamily="34" charset="0"/>
                        </a:rPr>
                        <a:t>Marks</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2000" dirty="0" smtClean="0">
                          <a:latin typeface="Arial" panose="020B0604020202020204" pitchFamily="34" charset="0"/>
                          <a:cs typeface="Arial" panose="020B0604020202020204" pitchFamily="34" charset="0"/>
                        </a:rPr>
                        <a:t>Guidance</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800" dirty="0" smtClean="0">
                          <a:latin typeface="Arial" panose="020B0604020202020204" pitchFamily="34" charset="0"/>
                          <a:cs typeface="Arial" panose="020B0604020202020204" pitchFamily="34" charset="0"/>
                        </a:rPr>
                        <a:t>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800" dirty="0" smtClean="0">
                          <a:latin typeface="Arial" panose="020B0604020202020204" pitchFamily="34" charset="0"/>
                          <a:cs typeface="Arial" panose="020B0604020202020204" pitchFamily="34" charset="0"/>
                        </a:rPr>
                        <a:t>(d)</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Responses include: </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gauge strength of feeling</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minimise </a:t>
                      </a:r>
                      <a:r>
                        <a:rPr kumimoji="0" lang="en-US" sz="1800" b="0" i="0" u="none" strike="noStrike" kern="1200" baseline="0" dirty="0" err="1" smtClean="0">
                          <a:solidFill>
                            <a:schemeClr val="tx1"/>
                          </a:solidFill>
                          <a:latin typeface="Arial" panose="020B0604020202020204" pitchFamily="34" charset="0"/>
                          <a:ea typeface="+mn-ea"/>
                          <a:cs typeface="Arial" panose="020B0604020202020204" pitchFamily="34" charset="0"/>
                        </a:rPr>
                        <a:t>rumour</a:t>
                      </a:r>
                      <a:endPar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garner support</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allay fears</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reduce objections</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minimise protest</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pre-empt resistance</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consider other perspectives</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gain more ideas</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factor local resident opinion into decision-making.</a:t>
                      </a:r>
                    </a:p>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p>
                    <a:p>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e.g. Consulting local residents before making a decision may help to allay the residents’ fears (1), minimising the likelihood of them objecting to any planning applications which the farm needs to make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600" dirty="0" smtClean="0">
                          <a:latin typeface="Arial" panose="020B0604020202020204" pitchFamily="34" charset="0"/>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a correct identification, plus a further one mark for an explanation.</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TextBox 3">
            <a:hlinkClick r:id="rId3" action="ppaction://hlinkfile"/>
          </p:cNvPr>
          <p:cNvSpPr txBox="1"/>
          <p:nvPr/>
        </p:nvSpPr>
        <p:spPr>
          <a:xfrm>
            <a:off x="7750948" y="6277555"/>
            <a:ext cx="1069524" cy="369332"/>
          </a:xfrm>
          <a:prstGeom prst="rect">
            <a:avLst/>
          </a:prstGeom>
          <a:noFill/>
        </p:spPr>
        <p:txBody>
          <a:bodyPr wrap="none" rtlCol="0">
            <a:spAutoFit/>
          </a:bodyPr>
          <a:lstStyle/>
          <a:p>
            <a:r>
              <a:rPr lang="en-IE" dirty="0" smtClean="0">
                <a:solidFill>
                  <a:srgbClr val="0070C0"/>
                </a:solidFill>
              </a:rPr>
              <a:t>Answers</a:t>
            </a:r>
            <a:endParaRPr lang="en-GB" dirty="0">
              <a:solidFill>
                <a:srgbClr val="0070C0"/>
              </a:solidFill>
            </a:endParaRPr>
          </a:p>
        </p:txBody>
      </p:sp>
    </p:spTree>
    <p:extLst>
      <p:ext uri="{BB962C8B-B14F-4D97-AF65-F5344CB8AC3E}">
        <p14:creationId xmlns:p14="http://schemas.microsoft.com/office/powerpoint/2010/main" val="2722913878"/>
      </p:ext>
    </p:extLst>
  </p:cSld>
  <p:clrMapOvr>
    <a:masterClrMapping/>
  </p:clrMapOvr>
  <p:transition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251520" y="1052736"/>
          <a:ext cx="8568951" cy="5339080"/>
        </p:xfrm>
        <a:graphic>
          <a:graphicData uri="http://schemas.openxmlformats.org/drawingml/2006/table">
            <a:tbl>
              <a:tblPr firstRow="1" bandRow="1">
                <a:tableStyleId>{9D7B26C5-4107-4FEC-AEDC-1716B250A1EF}</a:tableStyleId>
              </a:tblPr>
              <a:tblGrid>
                <a:gridCol w="360040"/>
                <a:gridCol w="504056"/>
                <a:gridCol w="288032"/>
                <a:gridCol w="4680520"/>
                <a:gridCol w="936104"/>
                <a:gridCol w="1800199"/>
              </a:tblGrid>
              <a:tr h="370840">
                <a:tc gridSpan="3">
                  <a:txBody>
                    <a:bodyPr/>
                    <a:lstStyle/>
                    <a:p>
                      <a:pPr algn="ctr"/>
                      <a:r>
                        <a:rPr lang="en-GB" sz="1700" dirty="0" smtClean="0">
                          <a:latin typeface="Arial" panose="020B0604020202020204" pitchFamily="34" charset="0"/>
                          <a:cs typeface="Arial" panose="020B0604020202020204" pitchFamily="34" charset="0"/>
                        </a:rPr>
                        <a:t>Question</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700" dirty="0" smtClean="0">
                          <a:latin typeface="Arial" panose="020B0604020202020204" pitchFamily="34" charset="0"/>
                          <a:cs typeface="Arial" panose="020B0604020202020204" pitchFamily="34" charset="0"/>
                        </a:rPr>
                        <a:t>Answer</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700" dirty="0" smtClean="0">
                          <a:latin typeface="Arial" panose="020B0604020202020204" pitchFamily="34" charset="0"/>
                          <a:cs typeface="Arial" panose="020B0604020202020204" pitchFamily="34" charset="0"/>
                        </a:rPr>
                        <a:t>Marks</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700" dirty="0" smtClean="0">
                          <a:latin typeface="Arial" panose="020B0604020202020204" pitchFamily="34" charset="0"/>
                          <a:cs typeface="Arial" panose="020B0604020202020204" pitchFamily="34" charset="0"/>
                        </a:rPr>
                        <a:t>Guidance</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600" dirty="0" smtClean="0">
                          <a:latin typeface="Arial" panose="020B0604020202020204" pitchFamily="34" charset="0"/>
                          <a:cs typeface="Arial" panose="020B0604020202020204" pitchFamily="34" charset="0"/>
                        </a:rPr>
                        <a:t>6</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IE" sz="1600" dirty="0" smtClean="0">
                          <a:latin typeface="Arial" panose="020B0604020202020204" pitchFamily="34" charset="0"/>
                          <a:cs typeface="Arial" panose="020B0604020202020204" pitchFamily="34" charset="0"/>
                        </a:rPr>
                        <a:t>(a)</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600" b="1" i="0" u="none" strike="noStrike" kern="1200" baseline="0" dirty="0" smtClean="0">
                          <a:solidFill>
                            <a:schemeClr val="tx1"/>
                          </a:solidFill>
                          <a:latin typeface="Arial" panose="020B0604020202020204" pitchFamily="34" charset="0"/>
                          <a:ea typeface="+mn-ea"/>
                          <a:cs typeface="Arial" panose="020B0604020202020204" pitchFamily="34" charset="0"/>
                        </a:rPr>
                        <a:t>Responses include: </a:t>
                      </a:r>
                    </a:p>
                    <a:p>
                      <a:pPr marL="285750" indent="-285750">
                        <a:buFont typeface="Arial" panose="020B0604020202020204" pitchFamily="34" charset="0"/>
                        <a:buChar char="•"/>
                      </a:pPr>
                      <a:r>
                        <a:rPr kumimoji="0" lang="en-GB" sz="1600" b="0" i="0" u="none" strike="noStrike" kern="1200" baseline="0" dirty="0" smtClean="0">
                          <a:solidFill>
                            <a:schemeClr val="tx1"/>
                          </a:solidFill>
                          <a:latin typeface="Arial" panose="020B0604020202020204" pitchFamily="34" charset="0"/>
                          <a:ea typeface="+mn-ea"/>
                          <a:cs typeface="Arial" panose="020B0604020202020204" pitchFamily="34" charset="0"/>
                        </a:rPr>
                        <a:t>financial constraint </a:t>
                      </a:r>
                    </a:p>
                    <a:p>
                      <a:pPr marL="285750" indent="-285750">
                        <a:buFont typeface="Arial" panose="020B0604020202020204" pitchFamily="34" charset="0"/>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limits what can be achieved </a:t>
                      </a:r>
                    </a:p>
                    <a:p>
                      <a:pPr marL="285750" indent="-285750">
                        <a:buFont typeface="Arial" panose="020B0604020202020204" pitchFamily="34" charset="0"/>
                        <a:buChar char="•"/>
                      </a:pPr>
                      <a:r>
                        <a:rPr kumimoji="0" lang="en-GB" sz="1600" b="0" i="0" u="none" strike="noStrike" kern="1200" baseline="0" dirty="0" smtClean="0">
                          <a:solidFill>
                            <a:schemeClr val="tx1"/>
                          </a:solidFill>
                          <a:latin typeface="Arial" panose="020B0604020202020204" pitchFamily="34" charset="0"/>
                          <a:ea typeface="+mn-ea"/>
                          <a:cs typeface="Arial" panose="020B0604020202020204" pitchFamily="34" charset="0"/>
                        </a:rPr>
                        <a:t>less effective/less well known </a:t>
                      </a:r>
                    </a:p>
                    <a:p>
                      <a:pPr marL="285750" indent="-285750">
                        <a:buFont typeface="Arial" panose="020B0604020202020204" pitchFamily="34" charset="0"/>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take longer to build up a customer base </a:t>
                      </a:r>
                    </a:p>
                    <a:p>
                      <a:pPr marL="285750" indent="-285750">
                        <a:buFont typeface="Arial" panose="020B0604020202020204" pitchFamily="34" charset="0"/>
                        <a:buChar char="•"/>
                      </a:pPr>
                      <a:r>
                        <a:rPr kumimoji="0" lang="en-GB" sz="1600" b="0" i="0" u="none" strike="noStrike" kern="1200" baseline="0" dirty="0" smtClean="0">
                          <a:solidFill>
                            <a:schemeClr val="tx1"/>
                          </a:solidFill>
                          <a:latin typeface="Arial" panose="020B0604020202020204" pitchFamily="34" charset="0"/>
                          <a:ea typeface="+mn-ea"/>
                          <a:cs typeface="Arial" panose="020B0604020202020204" pitchFamily="34" charset="0"/>
                        </a:rPr>
                        <a:t>market in stages </a:t>
                      </a:r>
                    </a:p>
                    <a:p>
                      <a:pPr marL="285750" indent="-285750">
                        <a:buFont typeface="Arial" panose="020B0604020202020204" pitchFamily="34" charset="0"/>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may not be able to afford a marketing specialist </a:t>
                      </a:r>
                    </a:p>
                    <a:p>
                      <a:pPr marL="285750" indent="-285750">
                        <a:buFont typeface="Arial" panose="020B0604020202020204" pitchFamily="34" charset="0"/>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may need to do more of the marketing themselves </a:t>
                      </a:r>
                    </a:p>
                    <a:p>
                      <a:pPr marL="285750" indent="-285750">
                        <a:buFont typeface="Arial" panose="020B0604020202020204" pitchFamily="34" charset="0"/>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expensive methods ruled out e.g. </a:t>
                      </a:r>
                      <a:r>
                        <a:rPr kumimoji="0" lang="en-US" sz="1600" b="0" i="0" u="none" strike="noStrike" kern="1200" baseline="0" dirty="0" err="1" smtClean="0">
                          <a:solidFill>
                            <a:schemeClr val="tx1"/>
                          </a:solidFill>
                          <a:latin typeface="Arial" panose="020B0604020202020204" pitchFamily="34" charset="0"/>
                          <a:ea typeface="+mn-ea"/>
                          <a:cs typeface="Arial" panose="020B0604020202020204" pitchFamily="34" charset="0"/>
                        </a:rPr>
                        <a:t>tv</a:t>
                      </a: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pPr marL="285750" indent="-285750">
                        <a:buFont typeface="Arial" panose="020B0604020202020204" pitchFamily="34" charset="0"/>
                        <a:buChar char="•"/>
                      </a:pPr>
                      <a:r>
                        <a:rPr kumimoji="0" lang="en-GB" sz="1600" b="0" i="0" u="none" strike="noStrike" kern="1200" baseline="0" dirty="0" smtClean="0">
                          <a:solidFill>
                            <a:schemeClr val="tx1"/>
                          </a:solidFill>
                          <a:latin typeface="Arial" panose="020B0604020202020204" pitchFamily="34" charset="0"/>
                          <a:ea typeface="+mn-ea"/>
                          <a:cs typeface="Arial" panose="020B0604020202020204" pitchFamily="34" charset="0"/>
                        </a:rPr>
                        <a:t>concentrate efforts </a:t>
                      </a:r>
                    </a:p>
                    <a:p>
                      <a:pPr marL="285750" indent="-285750">
                        <a:buFont typeface="Arial" panose="020B0604020202020204" pitchFamily="34" charset="0"/>
                        <a:buChar char="•"/>
                      </a:pPr>
                      <a:r>
                        <a:rPr kumimoji="0" lang="en-GB" sz="1600" b="0" i="0" u="none" strike="noStrike" kern="1200" baseline="0" dirty="0" smtClean="0">
                          <a:solidFill>
                            <a:schemeClr val="tx1"/>
                          </a:solidFill>
                          <a:latin typeface="Arial" panose="020B0604020202020204" pitchFamily="34" charset="0"/>
                          <a:ea typeface="+mn-ea"/>
                          <a:cs typeface="Arial" panose="020B0604020202020204" pitchFamily="34" charset="0"/>
                        </a:rPr>
                        <a:t>rely on cheaper methods </a:t>
                      </a:r>
                    </a:p>
                    <a:p>
                      <a:pPr marL="285750" indent="-285750">
                        <a:buFont typeface="Arial" panose="020B0604020202020204" pitchFamily="34" charset="0"/>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make use of social media. </a:t>
                      </a:r>
                    </a:p>
                    <a:p>
                      <a:endParaRPr kumimoji="0" lang="en-GB" sz="16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6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p>
                    <a:p>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e.g. Eric and Percy could not afford to advertise on television </a:t>
                      </a:r>
                      <a:r>
                        <a:rPr kumimoji="0" lang="en-US" sz="16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instead they might have to rely on cheaper methods such as delivering flyers in the local area </a:t>
                      </a:r>
                      <a:r>
                        <a:rPr kumimoji="0" lang="en-US" sz="16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600" dirty="0" smtClean="0">
                          <a:latin typeface="Arial" panose="020B0604020202020204" pitchFamily="34" charset="0"/>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a correct identification, plus a further one mark for an explanation. 	</a:t>
                      </a:r>
                    </a:p>
                    <a:p>
                      <a:endParaRPr kumimoji="0" lang="en-GB" sz="16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TextBox 3">
            <a:hlinkClick r:id="rId3" action="ppaction://hlinkfile"/>
          </p:cNvPr>
          <p:cNvSpPr txBox="1"/>
          <p:nvPr/>
        </p:nvSpPr>
        <p:spPr>
          <a:xfrm>
            <a:off x="7750948" y="6277555"/>
            <a:ext cx="1069524" cy="369332"/>
          </a:xfrm>
          <a:prstGeom prst="rect">
            <a:avLst/>
          </a:prstGeom>
          <a:noFill/>
        </p:spPr>
        <p:txBody>
          <a:bodyPr wrap="none" rtlCol="0">
            <a:spAutoFit/>
          </a:bodyPr>
          <a:lstStyle/>
          <a:p>
            <a:r>
              <a:rPr lang="en-IE" dirty="0" smtClean="0">
                <a:solidFill>
                  <a:srgbClr val="0070C0"/>
                </a:solidFill>
              </a:rPr>
              <a:t>Answers</a:t>
            </a:r>
            <a:endParaRPr lang="en-GB" dirty="0">
              <a:solidFill>
                <a:srgbClr val="0070C0"/>
              </a:solidFill>
            </a:endParaRPr>
          </a:p>
        </p:txBody>
      </p:sp>
    </p:spTree>
    <p:extLst>
      <p:ext uri="{BB962C8B-B14F-4D97-AF65-F5344CB8AC3E}">
        <p14:creationId xmlns:p14="http://schemas.microsoft.com/office/powerpoint/2010/main" val="296071335"/>
      </p:ext>
    </p:extLst>
  </p:cSld>
  <p:clrMapOvr>
    <a:masterClrMapping/>
  </p:clrMapOvr>
  <p:transition advClick="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251520" y="1052736"/>
          <a:ext cx="8568951" cy="4577080"/>
        </p:xfrm>
        <a:graphic>
          <a:graphicData uri="http://schemas.openxmlformats.org/drawingml/2006/table">
            <a:tbl>
              <a:tblPr firstRow="1" bandRow="1">
                <a:tableStyleId>{9D7B26C5-4107-4FEC-AEDC-1716B250A1EF}</a:tableStyleId>
              </a:tblPr>
              <a:tblGrid>
                <a:gridCol w="360040"/>
                <a:gridCol w="504056"/>
                <a:gridCol w="288032"/>
                <a:gridCol w="4032448"/>
                <a:gridCol w="1152128"/>
                <a:gridCol w="2232247"/>
              </a:tblGrid>
              <a:tr h="370840">
                <a:tc gridSpan="3">
                  <a:txBody>
                    <a:bodyPr/>
                    <a:lstStyle/>
                    <a:p>
                      <a:pPr algn="ctr"/>
                      <a:r>
                        <a:rPr lang="en-GB" sz="1700" dirty="0" smtClean="0">
                          <a:latin typeface="Arial" panose="020B0604020202020204" pitchFamily="34" charset="0"/>
                          <a:cs typeface="Arial" panose="020B0604020202020204" pitchFamily="34" charset="0"/>
                        </a:rPr>
                        <a:t>Question</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700" dirty="0" smtClean="0">
                          <a:latin typeface="Arial" panose="020B0604020202020204" pitchFamily="34" charset="0"/>
                          <a:cs typeface="Arial" panose="020B0604020202020204" pitchFamily="34" charset="0"/>
                        </a:rPr>
                        <a:t>Answer</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700" dirty="0" smtClean="0">
                          <a:latin typeface="Arial" panose="020B0604020202020204" pitchFamily="34" charset="0"/>
                          <a:cs typeface="Arial" panose="020B0604020202020204" pitchFamily="34" charset="0"/>
                        </a:rPr>
                        <a:t>Marks</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700" dirty="0" smtClean="0">
                          <a:latin typeface="Arial" panose="020B0604020202020204" pitchFamily="34" charset="0"/>
                          <a:cs typeface="Arial" panose="020B0604020202020204" pitchFamily="34" charset="0"/>
                        </a:rPr>
                        <a:t>Guidance</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800" dirty="0" smtClean="0">
                          <a:latin typeface="Arial" panose="020B0604020202020204" pitchFamily="34" charset="0"/>
                          <a:cs typeface="Arial" panose="020B0604020202020204" pitchFamily="34" charset="0"/>
                        </a:rPr>
                        <a:t>7</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IE" sz="1800" dirty="0" smtClean="0">
                          <a:latin typeface="Arial" panose="020B0604020202020204" pitchFamily="34" charset="0"/>
                          <a:cs typeface="Arial" panose="020B0604020202020204" pitchFamily="34" charset="0"/>
                        </a:rPr>
                        <a:t>(a)</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Responses include: </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quantitative – numerical, statistical, mathematical, factual, capable of being proven/disproven. </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qualitative – non-numerical, descriptive, preferences, based on opinion, not provable </a:t>
                      </a:r>
                    </a:p>
                    <a:p>
                      <a:endPar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p>
                    <a:p>
                      <a:endPar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e.g. Quantitative information attempts to present facts as numbers </a:t>
                      </a:r>
                      <a:r>
                        <a:rPr kumimoji="0" lang="en-US" sz="18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whereas qualitative information is based on feelings and is seen as a matter of opinion </a:t>
                      </a:r>
                      <a:r>
                        <a:rPr kumimoji="0" lang="en-US" sz="18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800" dirty="0" smtClean="0">
                          <a:latin typeface="Arial" panose="020B0604020202020204" pitchFamily="34" charset="0"/>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quantitative. </a:t>
                      </a:r>
                    </a:p>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qualitative.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TextBox 3">
            <a:hlinkClick r:id="rId3" action="ppaction://hlinkfile"/>
          </p:cNvPr>
          <p:cNvSpPr txBox="1"/>
          <p:nvPr/>
        </p:nvSpPr>
        <p:spPr>
          <a:xfrm>
            <a:off x="7750948" y="6277555"/>
            <a:ext cx="1069524" cy="369332"/>
          </a:xfrm>
          <a:prstGeom prst="rect">
            <a:avLst/>
          </a:prstGeom>
          <a:noFill/>
        </p:spPr>
        <p:txBody>
          <a:bodyPr wrap="none" rtlCol="0">
            <a:spAutoFit/>
          </a:bodyPr>
          <a:lstStyle/>
          <a:p>
            <a:r>
              <a:rPr lang="en-IE" dirty="0" smtClean="0">
                <a:solidFill>
                  <a:srgbClr val="0070C0"/>
                </a:solidFill>
              </a:rPr>
              <a:t>Answers</a:t>
            </a:r>
            <a:endParaRPr lang="en-GB" dirty="0">
              <a:solidFill>
                <a:srgbClr val="0070C0"/>
              </a:solidFill>
            </a:endParaRPr>
          </a:p>
        </p:txBody>
      </p:sp>
    </p:spTree>
    <p:extLst>
      <p:ext uri="{BB962C8B-B14F-4D97-AF65-F5344CB8AC3E}">
        <p14:creationId xmlns:p14="http://schemas.microsoft.com/office/powerpoint/2010/main" val="399904937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2400657"/>
          </a:xfrm>
          <a:prstGeom prst="rect">
            <a:avLst/>
          </a:prstGeom>
        </p:spPr>
        <p:txBody>
          <a:bodyPr wrap="square">
            <a:spAutoFit/>
          </a:bodyPr>
          <a:lstStyle/>
          <a:p>
            <a:pPr marL="541338" indent="-541338">
              <a:spcAft>
                <a:spcPts val="600"/>
              </a:spcAft>
              <a:buClr>
                <a:srgbClr val="00B050"/>
              </a:buClr>
              <a:buFont typeface="Wingdings 3" panose="05040102010807070707" pitchFamily="18" charset="2"/>
              <a:buChar char=""/>
            </a:pPr>
            <a:r>
              <a:rPr lang="en-US" sz="3000" dirty="0"/>
              <a:t>Each learning outcome in this unit has been given a percentage weighting. This reflects the size and demand of the content you need to cover and </a:t>
            </a:r>
            <a:r>
              <a:rPr lang="en-US" sz="3000" dirty="0" smtClean="0"/>
              <a:t>its contribution </a:t>
            </a:r>
            <a:r>
              <a:rPr lang="en-US" sz="3000" dirty="0"/>
              <a:t>to the overall understanding of this unit. See table below:</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Unit 03 – Learning Outcome (LO) Weightings</a:t>
            </a:r>
            <a:endParaRPr lang="en-US" sz="3600" dirty="0"/>
          </a:p>
        </p:txBody>
      </p:sp>
      <p:graphicFrame>
        <p:nvGraphicFramePr>
          <p:cNvPr id="3" name="Table 2"/>
          <p:cNvGraphicFramePr>
            <a:graphicFrameLocks noGrp="1"/>
          </p:cNvGraphicFramePr>
          <p:nvPr>
            <p:extLst/>
          </p:nvPr>
        </p:nvGraphicFramePr>
        <p:xfrm>
          <a:off x="323528" y="3789040"/>
          <a:ext cx="8352928" cy="2743200"/>
        </p:xfrm>
        <a:graphic>
          <a:graphicData uri="http://schemas.openxmlformats.org/drawingml/2006/table">
            <a:tbl>
              <a:tblPr firstRow="1" bandRow="1">
                <a:tableStyleId>{3B4B98B0-60AC-42C2-AFA5-B58CD77FA1E5}</a:tableStyleId>
              </a:tblPr>
              <a:tblGrid>
                <a:gridCol w="4176464"/>
                <a:gridCol w="4176464"/>
              </a:tblGrid>
              <a:tr h="412591">
                <a:tc>
                  <a:txBody>
                    <a:bodyPr/>
                    <a:lstStyle/>
                    <a:p>
                      <a:pPr algn="ctr"/>
                      <a:r>
                        <a:rPr lang="en-GB" sz="2400" b="1" dirty="0" smtClean="0">
                          <a:solidFill>
                            <a:srgbClr val="000000"/>
                          </a:solidFill>
                          <a:latin typeface="Arial" panose="020B0604020202020204" pitchFamily="34" charset="0"/>
                          <a:cs typeface="Arial" panose="020B0604020202020204" pitchFamily="34" charset="0"/>
                        </a:rPr>
                        <a:t>LO1 </a:t>
                      </a:r>
                      <a:endParaRPr lang="en-GB" sz="2400" dirty="0" smtClean="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solidFill>
                            <a:srgbClr val="000000"/>
                          </a:solidFill>
                          <a:latin typeface="Arial" panose="020B0604020202020204" pitchFamily="34" charset="0"/>
                          <a:cs typeface="Arial" panose="020B0604020202020204" pitchFamily="34" charset="0"/>
                        </a:rPr>
                        <a:t>6-20% </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LO2</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6-20%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LO3</a:t>
                      </a:r>
                      <a:endParaRPr lang="en-GB" sz="2400" dirty="0" smtClean="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b="1" dirty="0" smtClean="0">
                          <a:solidFill>
                            <a:srgbClr val="000000"/>
                          </a:solidFill>
                          <a:latin typeface="Arial" panose="020B0604020202020204" pitchFamily="34" charset="0"/>
                          <a:cs typeface="Arial" panose="020B0604020202020204" pitchFamily="34" charset="0"/>
                        </a:rPr>
                        <a:t>6-15%</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GB" sz="2400" b="1" dirty="0" smtClean="0">
                          <a:solidFill>
                            <a:srgbClr val="000000"/>
                          </a:solidFill>
                          <a:latin typeface="Arial" panose="020B0604020202020204" pitchFamily="34" charset="0"/>
                          <a:cs typeface="Arial" panose="020B0604020202020204" pitchFamily="34" charset="0"/>
                        </a:rPr>
                        <a:t>LO4</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b="1" dirty="0" smtClean="0">
                          <a:solidFill>
                            <a:srgbClr val="000000"/>
                          </a:solidFill>
                          <a:latin typeface="Arial" panose="020B0604020202020204" pitchFamily="34" charset="0"/>
                          <a:cs typeface="Arial" panose="020B0604020202020204" pitchFamily="34" charset="0"/>
                        </a:rPr>
                        <a:t>8-25%</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LO5</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6-15%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latin typeface="Arial" panose="020B0604020202020204" pitchFamily="34" charset="0"/>
                          <a:cs typeface="Arial" panose="020B0604020202020204" pitchFamily="34" charset="0"/>
                        </a:rPr>
                        <a:t>LO6</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20-40%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66309034"/>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646617806"/>
              </p:ext>
            </p:extLst>
          </p:nvPr>
        </p:nvGraphicFramePr>
        <p:xfrm>
          <a:off x="7164288" y="1052736"/>
          <a:ext cx="1656184" cy="5534681"/>
        </p:xfrm>
        <a:graphic>
          <a:graphicData uri="http://schemas.openxmlformats.org/drawingml/2006/table">
            <a:tbl>
              <a:tblPr firstRow="1" firstCol="1" lastRow="1" lastCol="1" bandRow="1" bandCol="1">
                <a:tableStyleId>{2D5ABB26-0587-4C30-8999-92F81FD0307C}</a:tableStyleId>
              </a:tblPr>
              <a:tblGrid>
                <a:gridCol w="1656184"/>
              </a:tblGrid>
              <a:tr h="432048">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How many levels in the Span of Control does your school have.</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Name a recent major decision your school made.</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Where Unions are placed in the Span of Control.</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Are the students involved in the decision making process within your school.</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What do you remember about decision making and the span of control.</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709255"/>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2000" dirty="0"/>
              <a:t>Data is gathered by some companies in order to make decisions, make a new product, drop an old product, adapt the product lifecycle, change what is wrong or make better what is working well. </a:t>
            </a:r>
            <a:endParaRPr lang="en-US" sz="2000" dirty="0" smtClean="0"/>
          </a:p>
          <a:p>
            <a:pPr marL="355600" lvl="1" indent="-342900">
              <a:spcAft>
                <a:spcPts val="600"/>
              </a:spcAft>
              <a:buClr>
                <a:srgbClr val="00B050"/>
              </a:buClr>
              <a:buFont typeface="Wingdings 3" panose="05040102010807070707" pitchFamily="18" charset="2"/>
              <a:buChar char=""/>
            </a:pPr>
            <a:r>
              <a:rPr lang="en-US" sz="2000" dirty="0" smtClean="0"/>
              <a:t>Knowing </a:t>
            </a:r>
            <a:r>
              <a:rPr lang="en-US" sz="2000" dirty="0"/>
              <a:t>all the facts leads to better decisions. Sony did not continue with the Minidisc when they saw that Apple was entering the market, Toshiba dropped Beta when JVC adapted VHS, Nokia sold to Microsoft when they saw their sales drop below 10% of the market. You need Data to make these decisions, sales figures, customer preferences, stock analysis etc. </a:t>
            </a:r>
            <a:endParaRPr lang="en-US" sz="2000" dirty="0" smtClean="0"/>
          </a:p>
          <a:p>
            <a:pPr marL="355600" lvl="1" indent="-342900">
              <a:spcAft>
                <a:spcPts val="600"/>
              </a:spcAft>
              <a:buClr>
                <a:srgbClr val="00B050"/>
              </a:buClr>
              <a:buFont typeface="Wingdings 3" panose="05040102010807070707" pitchFamily="18" charset="2"/>
              <a:buChar char=""/>
            </a:pPr>
            <a:r>
              <a:rPr lang="en-US" sz="2000" dirty="0" smtClean="0"/>
              <a:t>There are three </a:t>
            </a:r>
            <a:r>
              <a:rPr lang="en-US" sz="2000" dirty="0"/>
              <a:t>different types of business </a:t>
            </a:r>
            <a:r>
              <a:rPr lang="en-US" sz="2000" dirty="0" smtClean="0"/>
              <a:t>decision that companies have to make in their daily and yearly planning. </a:t>
            </a:r>
            <a:endParaRPr lang="en-US" sz="2000" dirty="0"/>
          </a:p>
          <a:p>
            <a:pPr marL="711200" lvl="1" indent="-342900">
              <a:spcAft>
                <a:spcPts val="600"/>
              </a:spcAft>
              <a:buClr>
                <a:srgbClr val="00B050"/>
              </a:buClr>
              <a:buFont typeface="Arial" panose="020B0604020202020204" pitchFamily="34" charset="0"/>
              <a:buChar char="•"/>
            </a:pPr>
            <a:r>
              <a:rPr lang="en-US" sz="2000" dirty="0" smtClean="0"/>
              <a:t>Strategic</a:t>
            </a:r>
            <a:endParaRPr lang="en-US" sz="2000" dirty="0"/>
          </a:p>
          <a:p>
            <a:pPr marL="711200" lvl="1" indent="-342900">
              <a:spcAft>
                <a:spcPts val="600"/>
              </a:spcAft>
              <a:buClr>
                <a:srgbClr val="00B050"/>
              </a:buClr>
              <a:buFont typeface="Arial" panose="020B0604020202020204" pitchFamily="34" charset="0"/>
              <a:buChar char="•"/>
            </a:pPr>
            <a:r>
              <a:rPr lang="en-US" sz="2000" dirty="0" smtClean="0"/>
              <a:t>Tactical</a:t>
            </a:r>
            <a:endParaRPr lang="en-US" sz="2000" dirty="0"/>
          </a:p>
          <a:p>
            <a:pPr marL="711200" lvl="1" indent="-342900">
              <a:spcAft>
                <a:spcPts val="600"/>
              </a:spcAft>
              <a:buClr>
                <a:srgbClr val="00B050"/>
              </a:buClr>
              <a:buFont typeface="Arial" panose="020B0604020202020204" pitchFamily="34" charset="0"/>
              <a:buChar char="•"/>
            </a:pPr>
            <a:r>
              <a:rPr lang="en-US" sz="2000" dirty="0" smtClean="0"/>
              <a:t>Operational</a:t>
            </a:r>
            <a:endParaRPr lang="en-US" sz="2000" dirty="0"/>
          </a:p>
        </p:txBody>
      </p:sp>
      <p:sp>
        <p:nvSpPr>
          <p:cNvPr id="14" name="Title 2"/>
          <p:cNvSpPr>
            <a:spLocks noGrp="1"/>
          </p:cNvSpPr>
          <p:nvPr>
            <p:ph type="title"/>
          </p:nvPr>
        </p:nvSpPr>
        <p:spPr>
          <a:xfrm>
            <a:off x="70266" y="72008"/>
            <a:ext cx="8859452" cy="548680"/>
          </a:xfrm>
        </p:spPr>
        <p:txBody>
          <a:bodyPr>
            <a:noAutofit/>
          </a:bodyPr>
          <a:lstStyle/>
          <a:p>
            <a:r>
              <a:rPr lang="en-US" sz="3600" dirty="0"/>
              <a:t>1.1 </a:t>
            </a:r>
            <a:r>
              <a:rPr lang="en-US" sz="3600" dirty="0" smtClean="0"/>
              <a:t>– Different Types of Business Decision</a:t>
            </a:r>
            <a:endParaRPr lang="en-US" sz="3600" dirty="0"/>
          </a:p>
        </p:txBody>
      </p:sp>
    </p:spTree>
    <p:extLst>
      <p:ext uri="{BB962C8B-B14F-4D97-AF65-F5344CB8AC3E}">
        <p14:creationId xmlns:p14="http://schemas.microsoft.com/office/powerpoint/2010/main" val="3086185207"/>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488764162"/>
              </p:ext>
            </p:extLst>
          </p:nvPr>
        </p:nvGraphicFramePr>
        <p:xfrm>
          <a:off x="7164288" y="1052736"/>
          <a:ext cx="1656184" cy="5534681"/>
        </p:xfrm>
        <a:graphic>
          <a:graphicData uri="http://schemas.openxmlformats.org/drawingml/2006/table">
            <a:tbl>
              <a:tblPr firstRow="1" firstCol="1" lastRow="1" lastCol="1" bandRow="1" bandCol="1">
                <a:tableStyleId>{2D5ABB26-0587-4C30-8999-92F81FD0307C}</a:tableStyleId>
              </a:tblPr>
              <a:tblGrid>
                <a:gridCol w="1656184"/>
              </a:tblGrid>
              <a:tr h="432048">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How many levels in the Span of Control does your school have.</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Name a recent major decision your school made.</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Where Unions are placed in the Span of Control.</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Are the students involved in the decision making process within your school.</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What do you remember about decision making and the span of control.</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401479"/>
          </a:xfrm>
          <a:prstGeom prst="rect">
            <a:avLst/>
          </a:prstGeom>
        </p:spPr>
        <p:txBody>
          <a:bodyPr wrap="square">
            <a:spAutoFit/>
          </a:bodyPr>
          <a:lstStyle/>
          <a:p>
            <a:pPr marL="355600" lvl="1" indent="-342900">
              <a:spcAft>
                <a:spcPts val="600"/>
              </a:spcAft>
              <a:buClr>
                <a:srgbClr val="00B050"/>
              </a:buClr>
              <a:buFont typeface="Arial" panose="020B0604020202020204" pitchFamily="34" charset="0"/>
              <a:buChar char="•"/>
            </a:pPr>
            <a:r>
              <a:rPr lang="en-US" sz="2000" b="1" dirty="0" smtClean="0"/>
              <a:t>Strategic </a:t>
            </a:r>
            <a:r>
              <a:rPr lang="en-US" sz="2000" dirty="0"/>
              <a:t>- is </a:t>
            </a:r>
            <a:r>
              <a:rPr lang="en-US" sz="2000" dirty="0" smtClean="0"/>
              <a:t>a </a:t>
            </a:r>
            <a:r>
              <a:rPr lang="en-US" sz="2000" dirty="0" smtClean="0">
                <a:solidFill>
                  <a:srgbClr val="FF0000"/>
                </a:solidFill>
              </a:rPr>
              <a:t>long term </a:t>
            </a:r>
            <a:r>
              <a:rPr lang="en-US" sz="2000" dirty="0" smtClean="0"/>
              <a:t>businesses process </a:t>
            </a:r>
            <a:r>
              <a:rPr lang="en-US" sz="2000" dirty="0"/>
              <a:t>of defining its strategy, or direction, and making decisions on allocating its resources to </a:t>
            </a:r>
            <a:r>
              <a:rPr lang="en-US" sz="2000" dirty="0" smtClean="0"/>
              <a:t>achieve </a:t>
            </a:r>
            <a:r>
              <a:rPr lang="en-US" sz="2000" dirty="0"/>
              <a:t>this strategy. </a:t>
            </a:r>
            <a:r>
              <a:rPr lang="en-US" sz="2000" dirty="0" smtClean="0"/>
              <a:t>Strategic </a:t>
            </a:r>
            <a:r>
              <a:rPr lang="en-US" sz="2000" dirty="0"/>
              <a:t>planning </a:t>
            </a:r>
            <a:r>
              <a:rPr lang="en-US" sz="2000" dirty="0" smtClean="0"/>
              <a:t>deals with </a:t>
            </a:r>
            <a:r>
              <a:rPr lang="en-US" sz="2000" dirty="0"/>
              <a:t>the whole business, rather than just an isolated </a:t>
            </a:r>
            <a:r>
              <a:rPr lang="en-US" sz="2000" dirty="0" smtClean="0"/>
              <a:t>department, with the objective of answering “</a:t>
            </a:r>
            <a:r>
              <a:rPr lang="en-US" sz="2000" dirty="0"/>
              <a:t>What do we do</a:t>
            </a:r>
            <a:r>
              <a:rPr lang="en-US" sz="2000" dirty="0" smtClean="0"/>
              <a:t>?”, “</a:t>
            </a:r>
            <a:r>
              <a:rPr lang="en-US" sz="2000" dirty="0"/>
              <a:t>For whom do we do it</a:t>
            </a:r>
            <a:r>
              <a:rPr lang="en-US" sz="2000" dirty="0" smtClean="0"/>
              <a:t>?”, “</a:t>
            </a:r>
            <a:r>
              <a:rPr lang="en-US" sz="2000" dirty="0"/>
              <a:t>How do we excel</a:t>
            </a:r>
            <a:r>
              <a:rPr lang="en-US" sz="2000" dirty="0" smtClean="0"/>
              <a:t>?” In a school this might be how to achieve an expansion, to develop a curriculum, to add new courses, to reduce staff turnover.</a:t>
            </a:r>
          </a:p>
          <a:p>
            <a:pPr marL="355600" lvl="1" indent="-342900">
              <a:spcAft>
                <a:spcPts val="600"/>
              </a:spcAft>
              <a:buClr>
                <a:srgbClr val="00B050"/>
              </a:buClr>
              <a:buFont typeface="Arial" panose="020B0604020202020204" pitchFamily="34" charset="0"/>
              <a:buChar char="•"/>
            </a:pPr>
            <a:r>
              <a:rPr lang="en-US" sz="2000" b="1" dirty="0"/>
              <a:t>Operational</a:t>
            </a:r>
            <a:r>
              <a:rPr lang="en-US" sz="2000" dirty="0"/>
              <a:t> - is the </a:t>
            </a:r>
            <a:r>
              <a:rPr lang="en-US" sz="2000" dirty="0" smtClean="0">
                <a:solidFill>
                  <a:srgbClr val="FF0000"/>
                </a:solidFill>
              </a:rPr>
              <a:t>medium term </a:t>
            </a:r>
            <a:r>
              <a:rPr lang="en-US" sz="2000" dirty="0" smtClean="0"/>
              <a:t>process </a:t>
            </a:r>
            <a:r>
              <a:rPr lang="en-US" sz="2000" dirty="0"/>
              <a:t>of linking strategic goals and objectives to tactical goals and objectives. It describes milestones, conditions for success and explains how, or what portion of, a strategic plan will be put into operation during a given operational period. For a school this means implementing behaviour day to day, the overseeing of departments, the managing of resources for the whole year</a:t>
            </a:r>
            <a:r>
              <a:rPr lang="en-US" sz="2000" dirty="0" smtClean="0"/>
              <a:t>.</a:t>
            </a:r>
            <a:endParaRPr lang="en-US" sz="2000" dirty="0"/>
          </a:p>
        </p:txBody>
      </p:sp>
      <p:sp>
        <p:nvSpPr>
          <p:cNvPr id="14" name="Title 2"/>
          <p:cNvSpPr>
            <a:spLocks noGrp="1"/>
          </p:cNvSpPr>
          <p:nvPr>
            <p:ph type="title"/>
          </p:nvPr>
        </p:nvSpPr>
        <p:spPr>
          <a:xfrm>
            <a:off x="70266" y="72008"/>
            <a:ext cx="8859452" cy="548680"/>
          </a:xfrm>
        </p:spPr>
        <p:txBody>
          <a:bodyPr>
            <a:noAutofit/>
          </a:bodyPr>
          <a:lstStyle/>
          <a:p>
            <a:r>
              <a:rPr lang="en-US" sz="3600" dirty="0"/>
              <a:t>1.1 </a:t>
            </a:r>
            <a:r>
              <a:rPr lang="en-US" sz="3600" dirty="0" smtClean="0"/>
              <a:t>– Different Types of Business Decision</a:t>
            </a:r>
            <a:endParaRPr lang="en-US" sz="3600" dirty="0"/>
          </a:p>
        </p:txBody>
      </p:sp>
    </p:spTree>
    <p:extLst>
      <p:ext uri="{BB962C8B-B14F-4D97-AF65-F5344CB8AC3E}">
        <p14:creationId xmlns:p14="http://schemas.microsoft.com/office/powerpoint/2010/main" val="3915561734"/>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Enderoth</Template>
  <TotalTime>52093</TotalTime>
  <Words>8714</Words>
  <Application>Microsoft Office PowerPoint</Application>
  <PresentationFormat>On-screen Show (4:3)</PresentationFormat>
  <Paragraphs>572</Paragraphs>
  <Slides>46</Slides>
  <Notes>39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46</vt:i4>
      </vt:variant>
    </vt:vector>
  </HeadingPairs>
  <TitlesOfParts>
    <vt:vector size="55" baseType="lpstr">
      <vt:lpstr>Arial</vt:lpstr>
      <vt:lpstr>Calibri</vt:lpstr>
      <vt:lpstr>Courier New</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03 – Learning Outcome (LO) Weightings</vt:lpstr>
      <vt:lpstr>Unit 01 – Learning Outcome (LO) Weightings</vt:lpstr>
      <vt:lpstr>1.1 – Different Types of Business Decision</vt:lpstr>
      <vt:lpstr>1.1 – Different Types of Business Decision</vt:lpstr>
      <vt:lpstr>1.1 – Different Types of Business Decision</vt:lpstr>
      <vt:lpstr>1.2 – Criteria for Business Decisions</vt:lpstr>
      <vt:lpstr>1.2 – Criteria for Business Decisions</vt:lpstr>
      <vt:lpstr>1.2 – Criteria for Business Decisions</vt:lpstr>
      <vt:lpstr>1.2 – Criteria for Business Decisions</vt:lpstr>
      <vt:lpstr>1.2 – Criteria for Business Decisions</vt:lpstr>
      <vt:lpstr>1.3 – Information Usage Types</vt:lpstr>
      <vt:lpstr>1.3 – Information Usage Types</vt:lpstr>
      <vt:lpstr>1.3 – Information Usage Types</vt:lpstr>
      <vt:lpstr>1.3 – Information Usage Types</vt:lpstr>
      <vt:lpstr>1.3 – Information Usage Types</vt:lpstr>
      <vt:lpstr>1.3 – Information Usage Types</vt:lpstr>
      <vt:lpstr>1.3 – Information Usage Types</vt:lpstr>
      <vt:lpstr>1.3 – Information Usage Types</vt:lpstr>
      <vt:lpstr>1.4 - Judging Information Validity</vt:lpstr>
      <vt:lpstr>1.4 - Judging Information Validity</vt:lpstr>
      <vt:lpstr>1.4 - Judging Information Validity</vt:lpstr>
      <vt:lpstr>1.5 - The Purposes, Benefits and Importance of Communication</vt:lpstr>
      <vt:lpstr>1.5 - The Purposes, Benefits and Importance of Communication</vt:lpstr>
      <vt:lpstr>1.6 - Factors affecting the Quality of Decision-Making</vt:lpstr>
      <vt:lpstr>1.6 - Factors affecting the Quality of Decision-Making</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2016 – Markscheme Answers</vt:lpstr>
      <vt:lpstr>3 – Exam Questions – 2016 – Markscheme Answers</vt:lpstr>
      <vt:lpstr>3 – Exam Questions – 2016 – Markscheme Answers</vt:lpstr>
      <vt:lpstr>3 – Exam Questions – 2016 – Markscheme Answers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03 - LO1 - Cambridge Technicals</dc:title>
  <dc:subject>eBusiness</dc:subject>
  <dc:creator>Enderoth</dc:creator>
  <cp:lastModifiedBy>Stephen Rafferty</cp:lastModifiedBy>
  <cp:revision>1665</cp:revision>
  <cp:lastPrinted>2014-01-22T18:25:48Z</cp:lastPrinted>
  <dcterms:created xsi:type="dcterms:W3CDTF">2008-03-12T11:01:44Z</dcterms:created>
  <dcterms:modified xsi:type="dcterms:W3CDTF">2017-07-10T19:08:42Z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